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60" r:id="rId5"/>
    <p:sldId id="417" r:id="rId6"/>
    <p:sldId id="422" r:id="rId7"/>
    <p:sldId id="423" r:id="rId8"/>
    <p:sldId id="424" r:id="rId9"/>
    <p:sldId id="425" r:id="rId10"/>
    <p:sldId id="426" r:id="rId11"/>
    <p:sldId id="436" r:id="rId12"/>
    <p:sldId id="427" r:id="rId13"/>
    <p:sldId id="431" r:id="rId14"/>
    <p:sldId id="432" r:id="rId15"/>
    <p:sldId id="433" r:id="rId16"/>
    <p:sldId id="420" r:id="rId17"/>
    <p:sldId id="434" r:id="rId18"/>
    <p:sldId id="435" r:id="rId19"/>
    <p:sldId id="43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F81BD"/>
    <a:srgbClr val="9BBB59"/>
    <a:srgbClr val="8064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A4EF59-E156-4947-9626-8C72A540A7B0}" v="49" dt="2020-11-30T10:53:15.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snapToGrid="0">
      <p:cViewPr varScale="1">
        <p:scale>
          <a:sx n="72" d="100"/>
          <a:sy n="72" d="100"/>
        </p:scale>
        <p:origin x="6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ri-Wyn Thomas - UKRI BBSRC" userId="47f835da-70c2-4976-8a56-4f76592ac904" providerId="ADAL" clId="{94A4EF59-E156-4947-9626-8C72A540A7B0}"/>
    <pc:docChg chg="custSel modSld">
      <pc:chgData name="Ceri-Wyn Thomas - UKRI BBSRC" userId="47f835da-70c2-4976-8a56-4f76592ac904" providerId="ADAL" clId="{94A4EF59-E156-4947-9626-8C72A540A7B0}" dt="2020-12-08T15:25:59.836" v="552" actId="20577"/>
      <pc:docMkLst>
        <pc:docMk/>
      </pc:docMkLst>
      <pc:sldChg chg="modSp">
        <pc:chgData name="Ceri-Wyn Thomas - UKRI BBSRC" userId="47f835da-70c2-4976-8a56-4f76592ac904" providerId="ADAL" clId="{94A4EF59-E156-4947-9626-8C72A540A7B0}" dt="2020-11-30T10:38:42.674" v="201" actId="20577"/>
        <pc:sldMkLst>
          <pc:docMk/>
          <pc:sldMk cId="1070633019" sldId="417"/>
        </pc:sldMkLst>
        <pc:spChg chg="mod">
          <ac:chgData name="Ceri-Wyn Thomas - UKRI BBSRC" userId="47f835da-70c2-4976-8a56-4f76592ac904" providerId="ADAL" clId="{94A4EF59-E156-4947-9626-8C72A540A7B0}" dt="2020-11-30T10:38:42.674" v="201" actId="20577"/>
          <ac:spMkLst>
            <pc:docMk/>
            <pc:sldMk cId="1070633019" sldId="417"/>
            <ac:spMk id="6" creationId="{1EBB47AA-EC74-4529-8169-9931413EE3AB}"/>
          </ac:spMkLst>
        </pc:spChg>
      </pc:sldChg>
      <pc:sldChg chg="modSp">
        <pc:chgData name="Ceri-Wyn Thomas - UKRI BBSRC" userId="47f835da-70c2-4976-8a56-4f76592ac904" providerId="ADAL" clId="{94A4EF59-E156-4947-9626-8C72A540A7B0}" dt="2020-11-30T10:34:52.330" v="187" actId="20577"/>
        <pc:sldMkLst>
          <pc:docMk/>
          <pc:sldMk cId="399658243" sldId="420"/>
        </pc:sldMkLst>
        <pc:spChg chg="mod">
          <ac:chgData name="Ceri-Wyn Thomas - UKRI BBSRC" userId="47f835da-70c2-4976-8a56-4f76592ac904" providerId="ADAL" clId="{94A4EF59-E156-4947-9626-8C72A540A7B0}" dt="2020-11-30T10:34:52.330" v="187" actId="20577"/>
          <ac:spMkLst>
            <pc:docMk/>
            <pc:sldMk cId="399658243" sldId="420"/>
            <ac:spMk id="11" creationId="{4BFF060F-3AF5-476B-84D4-159B09F561FD}"/>
          </ac:spMkLst>
        </pc:spChg>
      </pc:sldChg>
      <pc:sldChg chg="modSp">
        <pc:chgData name="Ceri-Wyn Thomas - UKRI BBSRC" userId="47f835da-70c2-4976-8a56-4f76592ac904" providerId="ADAL" clId="{94A4EF59-E156-4947-9626-8C72A540A7B0}" dt="2020-12-08T15:18:20.239" v="542" actId="20577"/>
        <pc:sldMkLst>
          <pc:docMk/>
          <pc:sldMk cId="3439365649" sldId="422"/>
        </pc:sldMkLst>
        <pc:spChg chg="mod">
          <ac:chgData name="Ceri-Wyn Thomas - UKRI BBSRC" userId="47f835da-70c2-4976-8a56-4f76592ac904" providerId="ADAL" clId="{94A4EF59-E156-4947-9626-8C72A540A7B0}" dt="2020-12-08T15:18:20.239" v="542" actId="20577"/>
          <ac:spMkLst>
            <pc:docMk/>
            <pc:sldMk cId="3439365649" sldId="422"/>
            <ac:spMk id="7" creationId="{7E3A6095-1E95-4DF8-AFD4-432BBB7217E5}"/>
          </ac:spMkLst>
        </pc:spChg>
      </pc:sldChg>
      <pc:sldChg chg="modSp">
        <pc:chgData name="Ceri-Wyn Thomas - UKRI BBSRC" userId="47f835da-70c2-4976-8a56-4f76592ac904" providerId="ADAL" clId="{94A4EF59-E156-4947-9626-8C72A540A7B0}" dt="2020-11-30T10:44:52.167" v="232" actId="20577"/>
        <pc:sldMkLst>
          <pc:docMk/>
          <pc:sldMk cId="3797386572" sldId="424"/>
        </pc:sldMkLst>
        <pc:spChg chg="mod">
          <ac:chgData name="Ceri-Wyn Thomas - UKRI BBSRC" userId="47f835da-70c2-4976-8a56-4f76592ac904" providerId="ADAL" clId="{94A4EF59-E156-4947-9626-8C72A540A7B0}" dt="2020-11-30T10:44:52.167" v="232" actId="20577"/>
          <ac:spMkLst>
            <pc:docMk/>
            <pc:sldMk cId="3797386572" sldId="424"/>
            <ac:spMk id="7" creationId="{73CE1E88-C116-489A-AF8C-B480DEE016B6}"/>
          </ac:spMkLst>
        </pc:spChg>
      </pc:sldChg>
      <pc:sldChg chg="addSp delSp modSp">
        <pc:chgData name="Ceri-Wyn Thomas - UKRI BBSRC" userId="47f835da-70c2-4976-8a56-4f76592ac904" providerId="ADAL" clId="{94A4EF59-E156-4947-9626-8C72A540A7B0}" dt="2020-11-30T10:45:27.580" v="236" actId="20577"/>
        <pc:sldMkLst>
          <pc:docMk/>
          <pc:sldMk cId="1309536339" sldId="425"/>
        </pc:sldMkLst>
        <pc:spChg chg="add mod">
          <ac:chgData name="Ceri-Wyn Thomas - UKRI BBSRC" userId="47f835da-70c2-4976-8a56-4f76592ac904" providerId="ADAL" clId="{94A4EF59-E156-4947-9626-8C72A540A7B0}" dt="2020-11-30T10:31:02.693" v="168" actId="164"/>
          <ac:spMkLst>
            <pc:docMk/>
            <pc:sldMk cId="1309536339" sldId="425"/>
            <ac:spMk id="6" creationId="{0B2A45DD-3DC7-46C7-A595-09534FC25345}"/>
          </ac:spMkLst>
        </pc:spChg>
        <pc:spChg chg="mod">
          <ac:chgData name="Ceri-Wyn Thomas - UKRI BBSRC" userId="47f835da-70c2-4976-8a56-4f76592ac904" providerId="ADAL" clId="{94A4EF59-E156-4947-9626-8C72A540A7B0}" dt="2020-11-30T10:27:19.225" v="32" actId="1076"/>
          <ac:spMkLst>
            <pc:docMk/>
            <pc:sldMk cId="1309536339" sldId="425"/>
            <ac:spMk id="7" creationId="{73CE1E88-C116-489A-AF8C-B480DEE016B6}"/>
          </ac:spMkLst>
        </pc:spChg>
        <pc:spChg chg="add mod">
          <ac:chgData name="Ceri-Wyn Thomas - UKRI BBSRC" userId="47f835da-70c2-4976-8a56-4f76592ac904" providerId="ADAL" clId="{94A4EF59-E156-4947-9626-8C72A540A7B0}" dt="2020-11-30T10:31:02.693" v="168" actId="164"/>
          <ac:spMkLst>
            <pc:docMk/>
            <pc:sldMk cId="1309536339" sldId="425"/>
            <ac:spMk id="8" creationId="{8C260B85-2C04-490E-866B-D6A4316061A6}"/>
          </ac:spMkLst>
        </pc:spChg>
        <pc:spChg chg="add mod">
          <ac:chgData name="Ceri-Wyn Thomas - UKRI BBSRC" userId="47f835da-70c2-4976-8a56-4f76592ac904" providerId="ADAL" clId="{94A4EF59-E156-4947-9626-8C72A540A7B0}" dt="2020-11-30T10:31:02.693" v="168" actId="164"/>
          <ac:spMkLst>
            <pc:docMk/>
            <pc:sldMk cId="1309536339" sldId="425"/>
            <ac:spMk id="11" creationId="{CBBBEC28-037C-4B57-B09F-A12B9590A570}"/>
          </ac:spMkLst>
        </pc:spChg>
        <pc:spChg chg="add mod">
          <ac:chgData name="Ceri-Wyn Thomas - UKRI BBSRC" userId="47f835da-70c2-4976-8a56-4f76592ac904" providerId="ADAL" clId="{94A4EF59-E156-4947-9626-8C72A540A7B0}" dt="2020-11-30T10:31:02.693" v="168" actId="164"/>
          <ac:spMkLst>
            <pc:docMk/>
            <pc:sldMk cId="1309536339" sldId="425"/>
            <ac:spMk id="13" creationId="{5D3DDAEB-B5EE-4FC2-8E13-A5572BDB72A9}"/>
          </ac:spMkLst>
        </pc:spChg>
        <pc:spChg chg="add mod">
          <ac:chgData name="Ceri-Wyn Thomas - UKRI BBSRC" userId="47f835da-70c2-4976-8a56-4f76592ac904" providerId="ADAL" clId="{94A4EF59-E156-4947-9626-8C72A540A7B0}" dt="2020-11-30T10:31:02.693" v="168" actId="164"/>
          <ac:spMkLst>
            <pc:docMk/>
            <pc:sldMk cId="1309536339" sldId="425"/>
            <ac:spMk id="14" creationId="{6D7481F6-36D4-4E5F-80D5-71A7019DD399}"/>
          </ac:spMkLst>
        </pc:spChg>
        <pc:spChg chg="add mod">
          <ac:chgData name="Ceri-Wyn Thomas - UKRI BBSRC" userId="47f835da-70c2-4976-8a56-4f76592ac904" providerId="ADAL" clId="{94A4EF59-E156-4947-9626-8C72A540A7B0}" dt="2020-11-30T10:31:02.693" v="168" actId="164"/>
          <ac:spMkLst>
            <pc:docMk/>
            <pc:sldMk cId="1309536339" sldId="425"/>
            <ac:spMk id="15" creationId="{CBBF60F8-089E-4F6D-88CD-CDEECB0BCA97}"/>
          </ac:spMkLst>
        </pc:spChg>
        <pc:spChg chg="add mod">
          <ac:chgData name="Ceri-Wyn Thomas - UKRI BBSRC" userId="47f835da-70c2-4976-8a56-4f76592ac904" providerId="ADAL" clId="{94A4EF59-E156-4947-9626-8C72A540A7B0}" dt="2020-11-30T10:31:02.693" v="168" actId="164"/>
          <ac:spMkLst>
            <pc:docMk/>
            <pc:sldMk cId="1309536339" sldId="425"/>
            <ac:spMk id="16" creationId="{EED47579-9B66-4507-91E0-E759DA2209BA}"/>
          </ac:spMkLst>
        </pc:spChg>
        <pc:spChg chg="add mod">
          <ac:chgData name="Ceri-Wyn Thomas - UKRI BBSRC" userId="47f835da-70c2-4976-8a56-4f76592ac904" providerId="ADAL" clId="{94A4EF59-E156-4947-9626-8C72A540A7B0}" dt="2020-11-30T10:31:02.693" v="168" actId="164"/>
          <ac:spMkLst>
            <pc:docMk/>
            <pc:sldMk cId="1309536339" sldId="425"/>
            <ac:spMk id="17" creationId="{A526B4BB-1413-4124-85C9-6C3A52A90386}"/>
          </ac:spMkLst>
        </pc:spChg>
        <pc:spChg chg="add mod">
          <ac:chgData name="Ceri-Wyn Thomas - UKRI BBSRC" userId="47f835da-70c2-4976-8a56-4f76592ac904" providerId="ADAL" clId="{94A4EF59-E156-4947-9626-8C72A540A7B0}" dt="2020-11-30T10:31:02.693" v="168" actId="164"/>
          <ac:spMkLst>
            <pc:docMk/>
            <pc:sldMk cId="1309536339" sldId="425"/>
            <ac:spMk id="18" creationId="{A6FFDB5F-DD23-4717-9657-83276102B97F}"/>
          </ac:spMkLst>
        </pc:spChg>
        <pc:spChg chg="add mod">
          <ac:chgData name="Ceri-Wyn Thomas - UKRI BBSRC" userId="47f835da-70c2-4976-8a56-4f76592ac904" providerId="ADAL" clId="{94A4EF59-E156-4947-9626-8C72A540A7B0}" dt="2020-11-30T10:45:24.089" v="234" actId="20577"/>
          <ac:spMkLst>
            <pc:docMk/>
            <pc:sldMk cId="1309536339" sldId="425"/>
            <ac:spMk id="19" creationId="{1BDD0FA1-BF51-4CE2-8F06-71BB40818AB8}"/>
          </ac:spMkLst>
        </pc:spChg>
        <pc:spChg chg="add mod">
          <ac:chgData name="Ceri-Wyn Thomas - UKRI BBSRC" userId="47f835da-70c2-4976-8a56-4f76592ac904" providerId="ADAL" clId="{94A4EF59-E156-4947-9626-8C72A540A7B0}" dt="2020-11-30T10:45:27.580" v="236" actId="20577"/>
          <ac:spMkLst>
            <pc:docMk/>
            <pc:sldMk cId="1309536339" sldId="425"/>
            <ac:spMk id="20" creationId="{6ED4446E-BA09-4613-8D4B-9CF56E7B2B25}"/>
          </ac:spMkLst>
        </pc:spChg>
        <pc:spChg chg="add mod">
          <ac:chgData name="Ceri-Wyn Thomas - UKRI BBSRC" userId="47f835da-70c2-4976-8a56-4f76592ac904" providerId="ADAL" clId="{94A4EF59-E156-4947-9626-8C72A540A7B0}" dt="2020-11-30T10:31:02.693" v="168" actId="164"/>
          <ac:spMkLst>
            <pc:docMk/>
            <pc:sldMk cId="1309536339" sldId="425"/>
            <ac:spMk id="21" creationId="{E911B0E6-6A88-4ED8-888B-5A069368FD55}"/>
          </ac:spMkLst>
        </pc:spChg>
        <pc:grpChg chg="add mod">
          <ac:chgData name="Ceri-Wyn Thomas - UKRI BBSRC" userId="47f835da-70c2-4976-8a56-4f76592ac904" providerId="ADAL" clId="{94A4EF59-E156-4947-9626-8C72A540A7B0}" dt="2020-11-30T10:31:02.693" v="168" actId="164"/>
          <ac:grpSpMkLst>
            <pc:docMk/>
            <pc:sldMk cId="1309536339" sldId="425"/>
            <ac:grpSpMk id="22" creationId="{B5AC844A-1EC0-43A5-9481-E2267DBD4EA6}"/>
          </ac:grpSpMkLst>
        </pc:grpChg>
        <pc:graphicFrameChg chg="del mod">
          <ac:chgData name="Ceri-Wyn Thomas - UKRI BBSRC" userId="47f835da-70c2-4976-8a56-4f76592ac904" providerId="ADAL" clId="{94A4EF59-E156-4947-9626-8C72A540A7B0}" dt="2020-11-30T10:30:55.601" v="167" actId="478"/>
          <ac:graphicFrameMkLst>
            <pc:docMk/>
            <pc:sldMk cId="1309536339" sldId="425"/>
            <ac:graphicFrameMk id="12" creationId="{CFCB2FB1-A6C7-4636-BE33-58126A0B610D}"/>
          </ac:graphicFrameMkLst>
        </pc:graphicFrameChg>
      </pc:sldChg>
      <pc:sldChg chg="modSp">
        <pc:chgData name="Ceri-Wyn Thomas - UKRI BBSRC" userId="47f835da-70c2-4976-8a56-4f76592ac904" providerId="ADAL" clId="{94A4EF59-E156-4947-9626-8C72A540A7B0}" dt="2020-11-30T10:47:20.304" v="247" actId="20577"/>
        <pc:sldMkLst>
          <pc:docMk/>
          <pc:sldMk cId="1378970120" sldId="426"/>
        </pc:sldMkLst>
        <pc:spChg chg="mod">
          <ac:chgData name="Ceri-Wyn Thomas - UKRI BBSRC" userId="47f835da-70c2-4976-8a56-4f76592ac904" providerId="ADAL" clId="{94A4EF59-E156-4947-9626-8C72A540A7B0}" dt="2020-11-30T10:47:20.304" v="247" actId="20577"/>
          <ac:spMkLst>
            <pc:docMk/>
            <pc:sldMk cId="1378970120" sldId="426"/>
            <ac:spMk id="7" creationId="{73CE1E88-C116-489A-AF8C-B480DEE016B6}"/>
          </ac:spMkLst>
        </pc:spChg>
      </pc:sldChg>
      <pc:sldChg chg="modSp">
        <pc:chgData name="Ceri-Wyn Thomas - UKRI BBSRC" userId="47f835da-70c2-4976-8a56-4f76592ac904" providerId="ADAL" clId="{94A4EF59-E156-4947-9626-8C72A540A7B0}" dt="2020-11-30T10:32:31.318" v="172" actId="403"/>
        <pc:sldMkLst>
          <pc:docMk/>
          <pc:sldMk cId="363045205" sldId="427"/>
        </pc:sldMkLst>
        <pc:spChg chg="mod">
          <ac:chgData name="Ceri-Wyn Thomas - UKRI BBSRC" userId="47f835da-70c2-4976-8a56-4f76592ac904" providerId="ADAL" clId="{94A4EF59-E156-4947-9626-8C72A540A7B0}" dt="2020-11-30T10:32:31.318" v="172" actId="403"/>
          <ac:spMkLst>
            <pc:docMk/>
            <pc:sldMk cId="363045205" sldId="427"/>
            <ac:spMk id="7" creationId="{73CE1E88-C116-489A-AF8C-B480DEE016B6}"/>
          </ac:spMkLst>
        </pc:spChg>
      </pc:sldChg>
      <pc:sldChg chg="modSp">
        <pc:chgData name="Ceri-Wyn Thomas - UKRI BBSRC" userId="47f835da-70c2-4976-8a56-4f76592ac904" providerId="ADAL" clId="{94A4EF59-E156-4947-9626-8C72A540A7B0}" dt="2020-11-30T10:54:01.984" v="303" actId="20577"/>
        <pc:sldMkLst>
          <pc:docMk/>
          <pc:sldMk cId="2787850322" sldId="430"/>
        </pc:sldMkLst>
        <pc:spChg chg="mod">
          <ac:chgData name="Ceri-Wyn Thomas - UKRI BBSRC" userId="47f835da-70c2-4976-8a56-4f76592ac904" providerId="ADAL" clId="{94A4EF59-E156-4947-9626-8C72A540A7B0}" dt="2020-11-30T10:54:01.984" v="303" actId="20577"/>
          <ac:spMkLst>
            <pc:docMk/>
            <pc:sldMk cId="2787850322" sldId="430"/>
            <ac:spMk id="5" creationId="{21EDFB3B-EF60-464D-AAB5-51490BC5CF13}"/>
          </ac:spMkLst>
        </pc:spChg>
      </pc:sldChg>
      <pc:sldChg chg="modSp">
        <pc:chgData name="Ceri-Wyn Thomas - UKRI BBSRC" userId="47f835da-70c2-4976-8a56-4f76592ac904" providerId="ADAL" clId="{94A4EF59-E156-4947-9626-8C72A540A7B0}" dt="2020-12-08T15:09:44.631" v="452" actId="20577"/>
        <pc:sldMkLst>
          <pc:docMk/>
          <pc:sldMk cId="757783237" sldId="432"/>
        </pc:sldMkLst>
        <pc:spChg chg="mod">
          <ac:chgData name="Ceri-Wyn Thomas - UKRI BBSRC" userId="47f835da-70c2-4976-8a56-4f76592ac904" providerId="ADAL" clId="{94A4EF59-E156-4947-9626-8C72A540A7B0}" dt="2020-12-08T15:09:44.631" v="452" actId="20577"/>
          <ac:spMkLst>
            <pc:docMk/>
            <pc:sldMk cId="757783237" sldId="432"/>
            <ac:spMk id="6" creationId="{81D2E016-92E3-4497-BF7D-7D7D316C7A0E}"/>
          </ac:spMkLst>
        </pc:spChg>
      </pc:sldChg>
      <pc:sldChg chg="modSp">
        <pc:chgData name="Ceri-Wyn Thomas - UKRI BBSRC" userId="47f835da-70c2-4976-8a56-4f76592ac904" providerId="ADAL" clId="{94A4EF59-E156-4947-9626-8C72A540A7B0}" dt="2020-12-08T15:24:27.519" v="545" actId="20577"/>
        <pc:sldMkLst>
          <pc:docMk/>
          <pc:sldMk cId="3277341609" sldId="433"/>
        </pc:sldMkLst>
        <pc:spChg chg="mod">
          <ac:chgData name="Ceri-Wyn Thomas - UKRI BBSRC" userId="47f835da-70c2-4976-8a56-4f76592ac904" providerId="ADAL" clId="{94A4EF59-E156-4947-9626-8C72A540A7B0}" dt="2020-12-08T15:24:27.519" v="545" actId="20577"/>
          <ac:spMkLst>
            <pc:docMk/>
            <pc:sldMk cId="3277341609" sldId="433"/>
            <ac:spMk id="6" creationId="{81D2E016-92E3-4497-BF7D-7D7D316C7A0E}"/>
          </ac:spMkLst>
        </pc:spChg>
        <pc:picChg chg="mod">
          <ac:chgData name="Ceri-Wyn Thomas - UKRI BBSRC" userId="47f835da-70c2-4976-8a56-4f76592ac904" providerId="ADAL" clId="{94A4EF59-E156-4947-9626-8C72A540A7B0}" dt="2020-12-08T15:10:25.887" v="533" actId="1076"/>
          <ac:picMkLst>
            <pc:docMk/>
            <pc:sldMk cId="3277341609" sldId="433"/>
            <ac:picMk id="4" creationId="{608DC5B3-12E7-9040-9683-AE7231DB94F1}"/>
          </ac:picMkLst>
        </pc:picChg>
      </pc:sldChg>
      <pc:sldChg chg="modSp">
        <pc:chgData name="Ceri-Wyn Thomas - UKRI BBSRC" userId="47f835da-70c2-4976-8a56-4f76592ac904" providerId="ADAL" clId="{94A4EF59-E156-4947-9626-8C72A540A7B0}" dt="2020-12-08T15:25:59.836" v="552" actId="20577"/>
        <pc:sldMkLst>
          <pc:docMk/>
          <pc:sldMk cId="378064071" sldId="434"/>
        </pc:sldMkLst>
        <pc:spChg chg="mod">
          <ac:chgData name="Ceri-Wyn Thomas - UKRI BBSRC" userId="47f835da-70c2-4976-8a56-4f76592ac904" providerId="ADAL" clId="{94A4EF59-E156-4947-9626-8C72A540A7B0}" dt="2020-12-08T15:25:59.836" v="552" actId="20577"/>
          <ac:spMkLst>
            <pc:docMk/>
            <pc:sldMk cId="378064071" sldId="434"/>
            <ac:spMk id="12" creationId="{1AA43FAD-52FA-4F4C-9AB9-ACFE8D5394B0}"/>
          </ac:spMkLst>
        </pc:spChg>
      </pc:sldChg>
      <pc:sldChg chg="modSp">
        <pc:chgData name="Ceri-Wyn Thomas - UKRI BBSRC" userId="47f835da-70c2-4976-8a56-4f76592ac904" providerId="ADAL" clId="{94A4EF59-E156-4947-9626-8C72A540A7B0}" dt="2020-11-30T10:33:06.702" v="178" actId="113"/>
        <pc:sldMkLst>
          <pc:docMk/>
          <pc:sldMk cId="2896784803" sldId="436"/>
        </pc:sldMkLst>
        <pc:spChg chg="mod">
          <ac:chgData name="Ceri-Wyn Thomas - UKRI BBSRC" userId="47f835da-70c2-4976-8a56-4f76592ac904" providerId="ADAL" clId="{94A4EF59-E156-4947-9626-8C72A540A7B0}" dt="2020-11-30T10:33:06.702" v="178" actId="113"/>
          <ac:spMkLst>
            <pc:docMk/>
            <pc:sldMk cId="2896784803" sldId="436"/>
            <ac:spMk id="7" creationId="{73CE1E88-C116-489A-AF8C-B480DEE016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5E425-41F7-4AA0-8C38-5B3B7135F91F}" type="datetimeFigureOut">
              <a:rPr lang="en-GB" smtClean="0"/>
              <a:t>08/12/2020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A7E42-57BC-480A-9DC1-642C99221237}" type="slidenum">
              <a:rPr lang="en-GB" smtClean="0"/>
              <a:t>‹#›</a:t>
            </a:fld>
            <a:endParaRPr lang="en-GB"/>
          </a:p>
        </p:txBody>
      </p:sp>
    </p:spTree>
    <p:extLst>
      <p:ext uri="{BB962C8B-B14F-4D97-AF65-F5344CB8AC3E}">
        <p14:creationId xmlns:p14="http://schemas.microsoft.com/office/powerpoint/2010/main" val="242261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39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38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360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273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678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408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37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218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79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026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69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0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506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763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703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80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56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1042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1DAE31-D998-384D-8121-44D45975CF9F}"/>
              </a:ext>
            </a:extLst>
          </p:cNvPr>
          <p:cNvPicPr>
            <a:picLocks noChangeAspect="1"/>
          </p:cNvPicPr>
          <p:nvPr userDrawn="1"/>
        </p:nvPicPr>
        <p:blipFill>
          <a:blip r:embed="rId5"/>
          <a:stretch>
            <a:fillRect/>
          </a:stretch>
        </p:blipFill>
        <p:spPr>
          <a:xfrm>
            <a:off x="515939" y="5802310"/>
            <a:ext cx="2247450" cy="539751"/>
          </a:xfrm>
          <a:prstGeom prst="rect">
            <a:avLst/>
          </a:prstGeom>
        </p:spPr>
      </p:pic>
    </p:spTree>
    <p:extLst>
      <p:ext uri="{BB962C8B-B14F-4D97-AF65-F5344CB8AC3E}">
        <p14:creationId xmlns:p14="http://schemas.microsoft.com/office/powerpoint/2010/main" val="3196158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8379D-1034-7F40-AB01-29EFDFF9DAB5}"/>
              </a:ext>
            </a:extLst>
          </p:cNvPr>
          <p:cNvPicPr>
            <a:picLocks noChangeAspect="1"/>
          </p:cNvPicPr>
          <p:nvPr/>
        </p:nvPicPr>
        <p:blipFill>
          <a:blip r:embed="rId4"/>
          <a:stretch>
            <a:fillRect/>
          </a:stretch>
        </p:blipFill>
        <p:spPr>
          <a:xfrm>
            <a:off x="555694" y="503155"/>
            <a:ext cx="4612654" cy="1107781"/>
          </a:xfrm>
          <a:prstGeom prst="rect">
            <a:avLst/>
          </a:prstGeom>
        </p:spPr>
      </p:pic>
      <p:pic>
        <p:nvPicPr>
          <p:cNvPr id="4" name="Picture 3" descr="Text, letter&#10;&#10;Description automatically generated">
            <a:extLst>
              <a:ext uri="{FF2B5EF4-FFF2-40B4-BE49-F238E27FC236}">
                <a16:creationId xmlns:a16="http://schemas.microsoft.com/office/drawing/2014/main" id="{ED265CC8-6059-4884-A632-1F0F2A81F23F}"/>
              </a:ext>
            </a:extLst>
          </p:cNvPr>
          <p:cNvPicPr>
            <a:picLocks noChangeAspect="1"/>
          </p:cNvPicPr>
          <p:nvPr/>
        </p:nvPicPr>
        <p:blipFill rotWithShape="1">
          <a:blip r:embed="rId5">
            <a:extLst>
              <a:ext uri="{28A0092B-C50C-407E-A947-70E740481C1C}">
                <a14:useLocalDpi xmlns:a14="http://schemas.microsoft.com/office/drawing/2010/main" val="0"/>
              </a:ext>
            </a:extLst>
          </a:blip>
          <a:srcRect l="33700" t="23775" r="9647" b="19269"/>
          <a:stretch/>
        </p:blipFill>
        <p:spPr>
          <a:xfrm>
            <a:off x="5287619" y="113336"/>
            <a:ext cx="2977694" cy="1635952"/>
          </a:xfrm>
          <a:prstGeom prst="rect">
            <a:avLst/>
          </a:prstGeom>
        </p:spPr>
      </p:pic>
      <p:sp>
        <p:nvSpPr>
          <p:cNvPr id="5" name="TextBox 4">
            <a:extLst>
              <a:ext uri="{FF2B5EF4-FFF2-40B4-BE49-F238E27FC236}">
                <a16:creationId xmlns:a16="http://schemas.microsoft.com/office/drawing/2014/main" id="{21EDFB3B-EF60-464D-AAB5-51490BC5CF13}"/>
              </a:ext>
            </a:extLst>
          </p:cNvPr>
          <p:cNvSpPr txBox="1"/>
          <p:nvPr/>
        </p:nvSpPr>
        <p:spPr>
          <a:xfrm>
            <a:off x="755374" y="2199861"/>
            <a:ext cx="6639339" cy="4154984"/>
          </a:xfrm>
          <a:prstGeom prst="rect">
            <a:avLst/>
          </a:prstGeom>
          <a:noFill/>
        </p:spPr>
        <p:txBody>
          <a:bodyPr wrap="square" rtlCol="0">
            <a:spAutoFit/>
          </a:bodyPr>
          <a:lstStyle/>
          <a:p>
            <a:pPr algn="ctr"/>
            <a:r>
              <a:rPr lang="en-GB" sz="4400" b="1" dirty="0">
                <a:solidFill>
                  <a:schemeClr val="accent6"/>
                </a:solidFill>
              </a:rPr>
              <a:t>Welcome</a:t>
            </a:r>
          </a:p>
          <a:p>
            <a:pPr algn="ctr"/>
            <a:r>
              <a:rPr lang="en-GB" sz="4400" b="1" dirty="0">
                <a:solidFill>
                  <a:srgbClr val="002060"/>
                </a:solidFill>
              </a:rPr>
              <a:t>Global Coronavirus Research &amp; Innovation Network</a:t>
            </a:r>
          </a:p>
          <a:p>
            <a:pPr algn="ctr"/>
            <a:r>
              <a:rPr lang="en-GB" sz="4400" b="1" dirty="0">
                <a:solidFill>
                  <a:schemeClr val="accent6">
                    <a:lumMod val="75000"/>
                  </a:schemeClr>
                </a:solidFill>
              </a:rPr>
              <a:t>Webinar: Information about the Call </a:t>
            </a:r>
          </a:p>
        </p:txBody>
      </p:sp>
    </p:spTree>
    <p:extLst>
      <p:ext uri="{BB962C8B-B14F-4D97-AF65-F5344CB8AC3E}">
        <p14:creationId xmlns:p14="http://schemas.microsoft.com/office/powerpoint/2010/main" val="3188145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661E5E-900D-4DAC-816D-3227A9778B0E}"/>
              </a:ext>
            </a:extLst>
          </p:cNvPr>
          <p:cNvGrpSpPr/>
          <p:nvPr/>
        </p:nvGrpSpPr>
        <p:grpSpPr>
          <a:xfrm>
            <a:off x="330416" y="5751240"/>
            <a:ext cx="4443722" cy="965724"/>
            <a:chOff x="330416" y="5751240"/>
            <a:chExt cx="4443722" cy="965724"/>
          </a:xfrm>
        </p:grpSpPr>
        <p:sp>
          <p:nvSpPr>
            <p:cNvPr id="2" name="Rectangle 1">
              <a:extLst>
                <a:ext uri="{FF2B5EF4-FFF2-40B4-BE49-F238E27FC236}">
                  <a16:creationId xmlns:a16="http://schemas.microsoft.com/office/drawing/2014/main" id="{6532AF7B-D6B6-4F0E-817B-36C474AA2CA0}"/>
                </a:ext>
              </a:extLst>
            </p:cNvPr>
            <p:cNvSpPr/>
            <p:nvPr/>
          </p:nvSpPr>
          <p:spPr>
            <a:xfrm>
              <a:off x="411827" y="5751240"/>
              <a:ext cx="2424266" cy="75887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68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F537227-19B8-4813-A3C4-540DCA543A84}"/>
                </a:ext>
              </a:extLst>
            </p:cNvPr>
            <p:cNvPicPr>
              <a:picLocks noChangeAspect="1"/>
            </p:cNvPicPr>
            <p:nvPr/>
          </p:nvPicPr>
          <p:blipFill>
            <a:blip r:embed="rId3"/>
            <a:stretch>
              <a:fillRect/>
            </a:stretch>
          </p:blipFill>
          <p:spPr>
            <a:xfrm>
              <a:off x="330416" y="5958091"/>
              <a:ext cx="2873106" cy="690009"/>
            </a:xfrm>
            <a:prstGeom prst="rect">
              <a:avLst/>
            </a:prstGeom>
          </p:spPr>
        </p:pic>
        <p:pic>
          <p:nvPicPr>
            <p:cNvPr id="10" name="Picture 9" descr="Text, letter&#10;&#10;Description automatically generated">
              <a:extLst>
                <a:ext uri="{FF2B5EF4-FFF2-40B4-BE49-F238E27FC236}">
                  <a16:creationId xmlns:a16="http://schemas.microsoft.com/office/drawing/2014/main" id="{D161CC29-BE3A-463F-BF52-F31B86BB964F}"/>
                </a:ext>
              </a:extLst>
            </p:cNvPr>
            <p:cNvPicPr>
              <a:picLocks noChangeAspect="1"/>
            </p:cNvPicPr>
            <p:nvPr/>
          </p:nvPicPr>
          <p:blipFill rotWithShape="1">
            <a:blip r:embed="rId4">
              <a:extLst>
                <a:ext uri="{28A0092B-C50C-407E-A947-70E740481C1C}">
                  <a14:useLocalDpi xmlns:a14="http://schemas.microsoft.com/office/drawing/2010/main" val="0"/>
                </a:ext>
              </a:extLst>
            </a:blip>
            <a:srcRect l="33700" t="23775" r="9647" b="19269"/>
            <a:stretch/>
          </p:blipFill>
          <p:spPr>
            <a:xfrm>
              <a:off x="3276446" y="5894129"/>
              <a:ext cx="1497692" cy="822835"/>
            </a:xfrm>
            <a:prstGeom prst="rect">
              <a:avLst/>
            </a:prstGeom>
          </p:spPr>
        </p:pic>
      </p:grpSp>
      <p:sp>
        <p:nvSpPr>
          <p:cNvPr id="6" name="Rectangle 5">
            <a:extLst>
              <a:ext uri="{FF2B5EF4-FFF2-40B4-BE49-F238E27FC236}">
                <a16:creationId xmlns:a16="http://schemas.microsoft.com/office/drawing/2014/main" id="{81D2E016-92E3-4497-BF7D-7D7D316C7A0E}"/>
              </a:ext>
            </a:extLst>
          </p:cNvPr>
          <p:cNvSpPr/>
          <p:nvPr/>
        </p:nvSpPr>
        <p:spPr>
          <a:xfrm>
            <a:off x="411827" y="105013"/>
            <a:ext cx="7423875" cy="5724644"/>
          </a:xfrm>
          <a:prstGeom prst="rect">
            <a:avLst/>
          </a:prstGeom>
        </p:spPr>
        <p:txBody>
          <a:bodyPr wrap="square">
            <a:spAutoFit/>
          </a:bodyPr>
          <a:lstStyle/>
          <a:p>
            <a:pPr lvl="0" algn="ctr">
              <a:defRPr/>
            </a:pPr>
            <a:r>
              <a:rPr lang="en-GB" sz="4400" b="1" dirty="0">
                <a:solidFill>
                  <a:srgbClr val="BF28BC">
                    <a:lumMod val="75000"/>
                  </a:srgbClr>
                </a:solidFill>
              </a:rPr>
              <a:t>Who is eligible to apply </a:t>
            </a:r>
          </a:p>
          <a:p>
            <a:pPr lvl="0">
              <a:defRPr/>
            </a:pPr>
            <a:endParaRPr lang="en-GB" dirty="0">
              <a:solidFill>
                <a:srgbClr val="201D3E"/>
              </a:solidFill>
            </a:endParaRPr>
          </a:p>
          <a:p>
            <a:pPr lvl="0">
              <a:defRPr/>
            </a:pPr>
            <a:r>
              <a:rPr lang="en-GB" sz="2800" b="1" dirty="0">
                <a:solidFill>
                  <a:srgbClr val="002060"/>
                </a:solidFill>
              </a:rPr>
              <a:t>International consortia of academics, with one UK Principal Investigator acting as Network Director.</a:t>
            </a:r>
          </a:p>
          <a:p>
            <a:pPr lvl="0">
              <a:defRPr/>
            </a:pPr>
            <a:endParaRPr lang="en-GB" sz="2800" dirty="0">
              <a:solidFill>
                <a:srgbClr val="002060"/>
              </a:solidFill>
            </a:endParaRPr>
          </a:p>
          <a:p>
            <a:pPr lvl="0">
              <a:defRPr/>
            </a:pPr>
            <a:r>
              <a:rPr lang="en-GB" sz="2800" dirty="0">
                <a:solidFill>
                  <a:srgbClr val="002060"/>
                </a:solidFill>
              </a:rPr>
              <a:t>Institutions and researchers eligible for UKRI-BBSRC funding under this call include:</a:t>
            </a:r>
          </a:p>
          <a:p>
            <a:pPr lvl="0">
              <a:defRPr/>
            </a:pPr>
            <a:r>
              <a:rPr lang="en-GB" sz="2800" b="1" dirty="0">
                <a:solidFill>
                  <a:srgbClr val="69BF49">
                    <a:lumMod val="75000"/>
                  </a:srgbClr>
                </a:solidFill>
                <a:sym typeface="Wingdings" panose="05000000000000000000" pitchFamily="2" charset="2"/>
              </a:rPr>
              <a:t></a:t>
            </a:r>
            <a:r>
              <a:rPr lang="en-GB" sz="2800" b="1" dirty="0">
                <a:solidFill>
                  <a:srgbClr val="002060"/>
                </a:solidFill>
              </a:rPr>
              <a:t>	</a:t>
            </a:r>
            <a:r>
              <a:rPr lang="en-GB" sz="2400" b="1" dirty="0">
                <a:solidFill>
                  <a:srgbClr val="002060"/>
                </a:solidFill>
              </a:rPr>
              <a:t>HEIs</a:t>
            </a:r>
            <a:endParaRPr lang="en-GB" sz="2800" b="1" dirty="0">
              <a:solidFill>
                <a:srgbClr val="002060"/>
              </a:solidFill>
            </a:endParaRPr>
          </a:p>
          <a:p>
            <a:pPr lvl="0">
              <a:defRPr/>
            </a:pPr>
            <a:r>
              <a:rPr lang="en-GB" sz="2800" b="1" dirty="0">
                <a:solidFill>
                  <a:srgbClr val="69BF49">
                    <a:lumMod val="75000"/>
                  </a:srgbClr>
                </a:solidFill>
                <a:sym typeface="Wingdings" panose="05000000000000000000" pitchFamily="2" charset="2"/>
              </a:rPr>
              <a:t></a:t>
            </a:r>
            <a:r>
              <a:rPr lang="en-GB" sz="2800" b="1" dirty="0">
                <a:solidFill>
                  <a:srgbClr val="002060"/>
                </a:solidFill>
              </a:rPr>
              <a:t>	</a:t>
            </a:r>
            <a:r>
              <a:rPr lang="en-GB" sz="2400" b="1" dirty="0">
                <a:solidFill>
                  <a:srgbClr val="002060"/>
                </a:solidFill>
              </a:rPr>
              <a:t>Strategically funded institutes</a:t>
            </a:r>
          </a:p>
          <a:p>
            <a:pPr lvl="0">
              <a:defRPr/>
            </a:pPr>
            <a:r>
              <a:rPr lang="en-GB" sz="2800" b="1" dirty="0">
                <a:solidFill>
                  <a:srgbClr val="69BF49">
                    <a:lumMod val="75000"/>
                  </a:srgbClr>
                </a:solidFill>
                <a:sym typeface="Wingdings" panose="05000000000000000000" pitchFamily="2" charset="2"/>
              </a:rPr>
              <a:t></a:t>
            </a:r>
            <a:r>
              <a:rPr lang="en-GB" sz="2800" b="1" dirty="0">
                <a:solidFill>
                  <a:srgbClr val="002060"/>
                </a:solidFill>
              </a:rPr>
              <a:t>	</a:t>
            </a:r>
            <a:r>
              <a:rPr lang="en-GB" sz="2400" b="1" dirty="0">
                <a:solidFill>
                  <a:srgbClr val="002060"/>
                </a:solidFill>
              </a:rPr>
              <a:t>Eligible Independent Research Organisations 	(IROs)</a:t>
            </a:r>
          </a:p>
          <a:p>
            <a:pPr lvl="0">
              <a:defRPr/>
            </a:pPr>
            <a:r>
              <a:rPr lang="en-GB" sz="2800" b="1" dirty="0">
                <a:solidFill>
                  <a:srgbClr val="69BF49">
                    <a:lumMod val="75000"/>
                  </a:srgbClr>
                </a:solidFill>
                <a:sym typeface="Wingdings" panose="05000000000000000000" pitchFamily="2" charset="2"/>
              </a:rPr>
              <a:t></a:t>
            </a:r>
            <a:r>
              <a:rPr lang="en-GB" sz="2800" b="1" dirty="0">
                <a:solidFill>
                  <a:srgbClr val="002060"/>
                </a:solidFill>
              </a:rPr>
              <a:t>	</a:t>
            </a:r>
            <a:r>
              <a:rPr lang="en-GB" sz="2400" b="1" dirty="0">
                <a:solidFill>
                  <a:srgbClr val="002060"/>
                </a:solidFill>
              </a:rPr>
              <a:t>Public Sector Research Establishments (PRSEs). </a:t>
            </a:r>
            <a:endParaRPr lang="en-GB" sz="2800" b="1" dirty="0">
              <a:solidFill>
                <a:srgbClr val="002060"/>
              </a:solidFill>
            </a:endParaRPr>
          </a:p>
        </p:txBody>
      </p:sp>
      <p:pic>
        <p:nvPicPr>
          <p:cNvPr id="11" name="Picture 10" descr="Diagram&#10;&#10;Description automatically generated">
            <a:extLst>
              <a:ext uri="{FF2B5EF4-FFF2-40B4-BE49-F238E27FC236}">
                <a16:creationId xmlns:a16="http://schemas.microsoft.com/office/drawing/2014/main" id="{AE0CF968-2593-47C7-B02B-1713EFE26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504269" y="1170266"/>
            <a:ext cx="6857998" cy="4517466"/>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6"/>
          <a:srcRect l="46136"/>
          <a:stretch/>
        </p:blipFill>
        <p:spPr>
          <a:xfrm>
            <a:off x="7638756" y="-2"/>
            <a:ext cx="4553244" cy="6858000"/>
          </a:xfrm>
          <a:prstGeom prst="rect">
            <a:avLst/>
          </a:prstGeom>
        </p:spPr>
      </p:pic>
    </p:spTree>
    <p:extLst>
      <p:ext uri="{BB962C8B-B14F-4D97-AF65-F5344CB8AC3E}">
        <p14:creationId xmlns:p14="http://schemas.microsoft.com/office/powerpoint/2010/main" val="3130481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661E5E-900D-4DAC-816D-3227A9778B0E}"/>
              </a:ext>
            </a:extLst>
          </p:cNvPr>
          <p:cNvGrpSpPr/>
          <p:nvPr/>
        </p:nvGrpSpPr>
        <p:grpSpPr>
          <a:xfrm>
            <a:off x="330416" y="5751240"/>
            <a:ext cx="4443722" cy="965724"/>
            <a:chOff x="330416" y="5751240"/>
            <a:chExt cx="4443722" cy="965724"/>
          </a:xfrm>
        </p:grpSpPr>
        <p:sp>
          <p:nvSpPr>
            <p:cNvPr id="2" name="Rectangle 1">
              <a:extLst>
                <a:ext uri="{FF2B5EF4-FFF2-40B4-BE49-F238E27FC236}">
                  <a16:creationId xmlns:a16="http://schemas.microsoft.com/office/drawing/2014/main" id="{6532AF7B-D6B6-4F0E-817B-36C474AA2CA0}"/>
                </a:ext>
              </a:extLst>
            </p:cNvPr>
            <p:cNvSpPr/>
            <p:nvPr/>
          </p:nvSpPr>
          <p:spPr>
            <a:xfrm>
              <a:off x="411827" y="5751240"/>
              <a:ext cx="2424266" cy="75887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68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F537227-19B8-4813-A3C4-540DCA543A84}"/>
                </a:ext>
              </a:extLst>
            </p:cNvPr>
            <p:cNvPicPr>
              <a:picLocks noChangeAspect="1"/>
            </p:cNvPicPr>
            <p:nvPr/>
          </p:nvPicPr>
          <p:blipFill>
            <a:blip r:embed="rId3"/>
            <a:stretch>
              <a:fillRect/>
            </a:stretch>
          </p:blipFill>
          <p:spPr>
            <a:xfrm>
              <a:off x="330416" y="5958091"/>
              <a:ext cx="2873106" cy="690009"/>
            </a:xfrm>
            <a:prstGeom prst="rect">
              <a:avLst/>
            </a:prstGeom>
          </p:spPr>
        </p:pic>
        <p:pic>
          <p:nvPicPr>
            <p:cNvPr id="10" name="Picture 9" descr="Text, letter&#10;&#10;Description automatically generated">
              <a:extLst>
                <a:ext uri="{FF2B5EF4-FFF2-40B4-BE49-F238E27FC236}">
                  <a16:creationId xmlns:a16="http://schemas.microsoft.com/office/drawing/2014/main" id="{D161CC29-BE3A-463F-BF52-F31B86BB964F}"/>
                </a:ext>
              </a:extLst>
            </p:cNvPr>
            <p:cNvPicPr>
              <a:picLocks noChangeAspect="1"/>
            </p:cNvPicPr>
            <p:nvPr/>
          </p:nvPicPr>
          <p:blipFill rotWithShape="1">
            <a:blip r:embed="rId4">
              <a:extLst>
                <a:ext uri="{28A0092B-C50C-407E-A947-70E740481C1C}">
                  <a14:useLocalDpi xmlns:a14="http://schemas.microsoft.com/office/drawing/2010/main" val="0"/>
                </a:ext>
              </a:extLst>
            </a:blip>
            <a:srcRect l="33700" t="23775" r="9647" b="19269"/>
            <a:stretch/>
          </p:blipFill>
          <p:spPr>
            <a:xfrm>
              <a:off x="3276446" y="5894129"/>
              <a:ext cx="1497692" cy="822835"/>
            </a:xfrm>
            <a:prstGeom prst="rect">
              <a:avLst/>
            </a:prstGeom>
          </p:spPr>
        </p:pic>
      </p:grpSp>
      <p:sp>
        <p:nvSpPr>
          <p:cNvPr id="6" name="Rectangle 5">
            <a:extLst>
              <a:ext uri="{FF2B5EF4-FFF2-40B4-BE49-F238E27FC236}">
                <a16:creationId xmlns:a16="http://schemas.microsoft.com/office/drawing/2014/main" id="{81D2E016-92E3-4497-BF7D-7D7D316C7A0E}"/>
              </a:ext>
            </a:extLst>
          </p:cNvPr>
          <p:cNvSpPr/>
          <p:nvPr/>
        </p:nvSpPr>
        <p:spPr>
          <a:xfrm>
            <a:off x="172279" y="209900"/>
            <a:ext cx="7502256" cy="57983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BF28BC">
                    <a:lumMod val="75000"/>
                  </a:srgbClr>
                </a:solidFill>
                <a:effectLst/>
                <a:uLnTx/>
                <a:uFillTx/>
                <a:latin typeface="Calibri" panose="020F0502020204030204"/>
                <a:ea typeface="+mn-ea"/>
                <a:cs typeface="+mn-cs"/>
              </a:rPr>
              <a:t>Who is eligible to apply</a:t>
            </a:r>
          </a:p>
          <a:p>
            <a:pPr lvl="0" algn="just">
              <a:lnSpc>
                <a:spcPct val="107000"/>
              </a:lnSpc>
            </a:pPr>
            <a:endParaRPr lang="en-GB" sz="2400" dirty="0">
              <a:solidFill>
                <a:srgbClr val="002060"/>
              </a:solidFill>
              <a:ea typeface="Calibri" panose="020F0502020204030204" pitchFamily="34" charset="0"/>
              <a:cs typeface="Times New Roman" panose="02020603050405020304" pitchFamily="18" charset="0"/>
            </a:endParaRPr>
          </a:p>
          <a:p>
            <a:pPr lvl="0">
              <a:lnSpc>
                <a:spcPct val="107000"/>
              </a:lnSpc>
            </a:pPr>
            <a:r>
              <a:rPr lang="en-GB" sz="2400" dirty="0">
                <a:solidFill>
                  <a:srgbClr val="002060"/>
                </a:solidFill>
                <a:ea typeface="Calibri" panose="020F0502020204030204" pitchFamily="34" charset="0"/>
                <a:cs typeface="Times New Roman" panose="02020603050405020304" pitchFamily="18" charset="0"/>
              </a:rPr>
              <a:t>The funded network can work with multiple international partners, but will be particularly encouraged to partner with the following regions:</a:t>
            </a:r>
          </a:p>
          <a:p>
            <a:pPr lvl="0" algn="just">
              <a:lnSpc>
                <a:spcPct val="107000"/>
              </a:lnSpc>
            </a:pPr>
            <a:r>
              <a:rPr lang="en-GB" sz="2400" dirty="0">
                <a:solidFill>
                  <a:srgbClr val="002060"/>
                </a:solidFill>
                <a:ea typeface="Calibri" panose="020F0502020204030204" pitchFamily="34" charset="0"/>
                <a:cs typeface="Times New Roman" panose="02020603050405020304" pitchFamily="18" charset="0"/>
              </a:rPr>
              <a:t> </a:t>
            </a:r>
          </a:p>
          <a:p>
            <a:pPr marL="342900" lvl="0" indent="-342900" algn="just">
              <a:lnSpc>
                <a:spcPct val="107000"/>
              </a:lnSpc>
              <a:buFont typeface="Symbol" panose="05050102010706020507" pitchFamily="18" charset="2"/>
              <a:buChar char=""/>
            </a:pPr>
            <a:r>
              <a:rPr lang="en-GB" sz="2400" dirty="0">
                <a:solidFill>
                  <a:srgbClr val="002060"/>
                </a:solidFill>
                <a:ea typeface="Calibri" panose="020F0502020204030204" pitchFamily="34" charset="0"/>
                <a:cs typeface="Times New Roman" panose="02020603050405020304" pitchFamily="18" charset="0"/>
              </a:rPr>
              <a:t>China</a:t>
            </a:r>
          </a:p>
          <a:p>
            <a:pPr marL="342900" lvl="0" indent="-342900" algn="just">
              <a:lnSpc>
                <a:spcPct val="107000"/>
              </a:lnSpc>
              <a:buFont typeface="Symbol" panose="05050102010706020507" pitchFamily="18" charset="2"/>
              <a:buChar char=""/>
            </a:pPr>
            <a:r>
              <a:rPr lang="en-GB" sz="2400" dirty="0">
                <a:solidFill>
                  <a:srgbClr val="002060"/>
                </a:solidFill>
                <a:ea typeface="Calibri" panose="020F0502020204030204" pitchFamily="34" charset="0"/>
                <a:cs typeface="Times New Roman" panose="02020603050405020304" pitchFamily="18" charset="0"/>
              </a:rPr>
              <a:t>North America </a:t>
            </a:r>
          </a:p>
          <a:p>
            <a:pPr marL="342900" lvl="0" indent="-342900" algn="just">
              <a:lnSpc>
                <a:spcPct val="107000"/>
              </a:lnSpc>
              <a:buFont typeface="Symbol" panose="05050102010706020507" pitchFamily="18" charset="2"/>
              <a:buChar char=""/>
            </a:pPr>
            <a:r>
              <a:rPr lang="en-GB" sz="2400" dirty="0">
                <a:solidFill>
                  <a:srgbClr val="002060"/>
                </a:solidFill>
                <a:ea typeface="Calibri" panose="020F0502020204030204" pitchFamily="34" charset="0"/>
                <a:cs typeface="Times New Roman" panose="02020603050405020304" pitchFamily="18" charset="0"/>
              </a:rPr>
              <a:t>Europe</a:t>
            </a:r>
          </a:p>
          <a:p>
            <a:pPr marL="342900" lvl="0" indent="-342900" algn="just">
              <a:lnSpc>
                <a:spcPct val="107000"/>
              </a:lnSpc>
              <a:buFont typeface="Symbol" panose="05050102010706020507" pitchFamily="18" charset="2"/>
              <a:buChar char=""/>
            </a:pPr>
            <a:r>
              <a:rPr lang="en-GB" sz="2400" dirty="0">
                <a:solidFill>
                  <a:srgbClr val="002060"/>
                </a:solidFill>
                <a:ea typeface="Calibri" panose="020F0502020204030204" pitchFamily="34" charset="0"/>
                <a:cs typeface="Times New Roman" panose="02020603050405020304" pitchFamily="18" charset="0"/>
              </a:rPr>
              <a:t>SE Asia</a:t>
            </a:r>
          </a:p>
          <a:p>
            <a:pPr marL="342900" lvl="0" indent="-342900" algn="just">
              <a:lnSpc>
                <a:spcPct val="107000"/>
              </a:lnSpc>
              <a:buFont typeface="Symbol" panose="05050102010706020507" pitchFamily="18" charset="2"/>
              <a:buChar char=""/>
            </a:pPr>
            <a:r>
              <a:rPr lang="en-GB" sz="2400" dirty="0">
                <a:solidFill>
                  <a:srgbClr val="002060"/>
                </a:solidFill>
                <a:ea typeface="Calibri" panose="020F0502020204030204" pitchFamily="34" charset="0"/>
                <a:cs typeface="Times New Roman" panose="02020603050405020304" pitchFamily="18" charset="0"/>
              </a:rPr>
              <a:t>Africa </a:t>
            </a:r>
          </a:p>
          <a:p>
            <a:pPr lvl="0"/>
            <a:r>
              <a:rPr lang="en-GB" sz="2400" dirty="0">
                <a:solidFill>
                  <a:srgbClr val="002060"/>
                </a:solidFill>
                <a:ea typeface="Calibri" panose="020F0502020204030204" pitchFamily="34" charset="0"/>
                <a:cs typeface="Times New Roman" panose="02020603050405020304" pitchFamily="18" charset="0"/>
              </a:rPr>
              <a:t> </a:t>
            </a:r>
          </a:p>
          <a:p>
            <a:pPr lvl="0"/>
            <a:r>
              <a:rPr lang="en-GB" sz="2400" b="1" dirty="0">
                <a:solidFill>
                  <a:srgbClr val="BF28BC">
                    <a:lumMod val="75000"/>
                  </a:srgbClr>
                </a:solidFill>
                <a:latin typeface="Calibri" panose="020F0502020204030204"/>
              </a:rPr>
              <a:t>The successful Network should have a Management Board comprising internationally-based members.  </a:t>
            </a:r>
            <a:r>
              <a:rPr kumimoji="0" lang="en-GB" sz="2400" b="1" i="0" u="none" strike="noStrike" kern="1200" cap="none" spc="0" normalizeH="0" baseline="0" noProof="0" dirty="0">
                <a:ln>
                  <a:noFill/>
                </a:ln>
                <a:solidFill>
                  <a:srgbClr val="BF28BC">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endParaRPr>
          </a:p>
        </p:txBody>
      </p:sp>
      <p:pic>
        <p:nvPicPr>
          <p:cNvPr id="11" name="Picture 10" descr="Diagram&#10;&#10;Description automatically generated">
            <a:extLst>
              <a:ext uri="{FF2B5EF4-FFF2-40B4-BE49-F238E27FC236}">
                <a16:creationId xmlns:a16="http://schemas.microsoft.com/office/drawing/2014/main" id="{AE0CF968-2593-47C7-B02B-1713EFE26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504269" y="1170266"/>
            <a:ext cx="6857998" cy="4517466"/>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6"/>
          <a:srcRect l="46136"/>
          <a:stretch/>
        </p:blipFill>
        <p:spPr>
          <a:xfrm>
            <a:off x="7638756" y="-2"/>
            <a:ext cx="4553244" cy="6858000"/>
          </a:xfrm>
          <a:prstGeom prst="rect">
            <a:avLst/>
          </a:prstGeom>
        </p:spPr>
      </p:pic>
    </p:spTree>
    <p:extLst>
      <p:ext uri="{BB962C8B-B14F-4D97-AF65-F5344CB8AC3E}">
        <p14:creationId xmlns:p14="http://schemas.microsoft.com/office/powerpoint/2010/main" val="757783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661E5E-900D-4DAC-816D-3227A9778B0E}"/>
              </a:ext>
            </a:extLst>
          </p:cNvPr>
          <p:cNvGrpSpPr/>
          <p:nvPr/>
        </p:nvGrpSpPr>
        <p:grpSpPr>
          <a:xfrm>
            <a:off x="330416" y="5751240"/>
            <a:ext cx="4443722" cy="965724"/>
            <a:chOff x="330416" y="5751240"/>
            <a:chExt cx="4443722" cy="965724"/>
          </a:xfrm>
        </p:grpSpPr>
        <p:sp>
          <p:nvSpPr>
            <p:cNvPr id="2" name="Rectangle 1">
              <a:extLst>
                <a:ext uri="{FF2B5EF4-FFF2-40B4-BE49-F238E27FC236}">
                  <a16:creationId xmlns:a16="http://schemas.microsoft.com/office/drawing/2014/main" id="{6532AF7B-D6B6-4F0E-817B-36C474AA2CA0}"/>
                </a:ext>
              </a:extLst>
            </p:cNvPr>
            <p:cNvSpPr/>
            <p:nvPr/>
          </p:nvSpPr>
          <p:spPr>
            <a:xfrm>
              <a:off x="411827" y="5751240"/>
              <a:ext cx="2424266" cy="75887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68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F537227-19B8-4813-A3C4-540DCA543A84}"/>
                </a:ext>
              </a:extLst>
            </p:cNvPr>
            <p:cNvPicPr>
              <a:picLocks noChangeAspect="1"/>
            </p:cNvPicPr>
            <p:nvPr/>
          </p:nvPicPr>
          <p:blipFill>
            <a:blip r:embed="rId3"/>
            <a:stretch>
              <a:fillRect/>
            </a:stretch>
          </p:blipFill>
          <p:spPr>
            <a:xfrm>
              <a:off x="330416" y="5958091"/>
              <a:ext cx="2873106" cy="690009"/>
            </a:xfrm>
            <a:prstGeom prst="rect">
              <a:avLst/>
            </a:prstGeom>
          </p:spPr>
        </p:pic>
        <p:pic>
          <p:nvPicPr>
            <p:cNvPr id="10" name="Picture 9" descr="Text, letter&#10;&#10;Description automatically generated">
              <a:extLst>
                <a:ext uri="{FF2B5EF4-FFF2-40B4-BE49-F238E27FC236}">
                  <a16:creationId xmlns:a16="http://schemas.microsoft.com/office/drawing/2014/main" id="{D161CC29-BE3A-463F-BF52-F31B86BB964F}"/>
                </a:ext>
              </a:extLst>
            </p:cNvPr>
            <p:cNvPicPr>
              <a:picLocks noChangeAspect="1"/>
            </p:cNvPicPr>
            <p:nvPr/>
          </p:nvPicPr>
          <p:blipFill rotWithShape="1">
            <a:blip r:embed="rId4">
              <a:extLst>
                <a:ext uri="{28A0092B-C50C-407E-A947-70E740481C1C}">
                  <a14:useLocalDpi xmlns:a14="http://schemas.microsoft.com/office/drawing/2010/main" val="0"/>
                </a:ext>
              </a:extLst>
            </a:blip>
            <a:srcRect l="33700" t="23775" r="9647" b="19269"/>
            <a:stretch/>
          </p:blipFill>
          <p:spPr>
            <a:xfrm>
              <a:off x="3276446" y="5894129"/>
              <a:ext cx="1497692" cy="822835"/>
            </a:xfrm>
            <a:prstGeom prst="rect">
              <a:avLst/>
            </a:prstGeom>
          </p:spPr>
        </p:pic>
      </p:grpSp>
      <p:sp>
        <p:nvSpPr>
          <p:cNvPr id="6" name="Rectangle 5">
            <a:extLst>
              <a:ext uri="{FF2B5EF4-FFF2-40B4-BE49-F238E27FC236}">
                <a16:creationId xmlns:a16="http://schemas.microsoft.com/office/drawing/2014/main" id="{81D2E016-92E3-4497-BF7D-7D7D316C7A0E}"/>
              </a:ext>
            </a:extLst>
          </p:cNvPr>
          <p:cNvSpPr/>
          <p:nvPr/>
        </p:nvSpPr>
        <p:spPr>
          <a:xfrm>
            <a:off x="27141" y="46496"/>
            <a:ext cx="7647393" cy="61555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BF28BC">
                    <a:lumMod val="75000"/>
                  </a:srgbClr>
                </a:solidFill>
                <a:effectLst/>
                <a:uLnTx/>
                <a:uFillTx/>
                <a:latin typeface="Calibri" panose="020F0502020204030204"/>
                <a:ea typeface="+mn-ea"/>
                <a:cs typeface="+mn-cs"/>
              </a:rPr>
              <a:t>Who is eligible to apply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BF28BC">
                  <a:lumMod val="75000"/>
                </a:srgbClr>
              </a:solidFill>
              <a:effectLst/>
              <a:uLnTx/>
              <a:uFillTx/>
              <a:latin typeface="Calibri" panose="020F0502020204030204"/>
              <a:ea typeface="+mn-ea"/>
              <a:cs typeface="+mn-cs"/>
            </a:endParaRPr>
          </a:p>
          <a:p>
            <a:pPr marL="342900" lvl="0" indent="-342900">
              <a:buFont typeface="Arial" panose="020B0604020202020204" pitchFamily="34" charset="0"/>
              <a:buChar char="•"/>
            </a:pPr>
            <a:r>
              <a:rPr lang="en-GB" sz="2000" b="1" dirty="0">
                <a:solidFill>
                  <a:srgbClr val="002060"/>
                </a:solidFill>
              </a:rPr>
              <a:t>Consortia of academics based internationally may apply, with one UK Principal Investigator acting as the Network Director. </a:t>
            </a:r>
          </a:p>
          <a:p>
            <a:pPr lvl="0"/>
            <a:endParaRPr lang="en-GB" sz="1400" dirty="0">
              <a:solidFill>
                <a:srgbClr val="002060"/>
              </a:solidFill>
            </a:endParaRPr>
          </a:p>
          <a:p>
            <a:pPr lvl="0"/>
            <a:r>
              <a:rPr lang="en-GB" sz="2000" dirty="0">
                <a:solidFill>
                  <a:srgbClr val="002060"/>
                </a:solidFill>
              </a:rPr>
              <a:t>Network Director must be:</a:t>
            </a:r>
          </a:p>
          <a:p>
            <a:pPr marL="800100" lvl="1" indent="-342900">
              <a:buFont typeface="Arial" panose="020B0604020202020204" pitchFamily="34" charset="0"/>
              <a:buChar char="•"/>
            </a:pPr>
            <a:r>
              <a:rPr lang="en-GB" sz="2000" dirty="0">
                <a:solidFill>
                  <a:srgbClr val="002060"/>
                </a:solidFill>
              </a:rPr>
              <a:t>at least lecturer level (or equivalent), </a:t>
            </a:r>
          </a:p>
          <a:p>
            <a:pPr marL="800100" lvl="1" indent="-342900">
              <a:buFont typeface="Arial" panose="020B0604020202020204" pitchFamily="34" charset="0"/>
              <a:buChar char="•"/>
            </a:pPr>
            <a:r>
              <a:rPr lang="en-GB" sz="2000" dirty="0">
                <a:solidFill>
                  <a:srgbClr val="002060"/>
                </a:solidFill>
              </a:rPr>
              <a:t>based at a UK research institution,</a:t>
            </a:r>
          </a:p>
          <a:p>
            <a:pPr marL="800100" lvl="1" indent="-342900">
              <a:buFont typeface="Arial" panose="020B0604020202020204" pitchFamily="34" charset="0"/>
              <a:buChar char="•"/>
            </a:pPr>
            <a:r>
              <a:rPr lang="en-GB" sz="2000" dirty="0">
                <a:solidFill>
                  <a:srgbClr val="002060"/>
                </a:solidFill>
              </a:rPr>
              <a:t>meet standard UKRI-BBSRC eligibility criteria. </a:t>
            </a:r>
          </a:p>
          <a:p>
            <a:pPr marL="800100" lvl="1" indent="-342900">
              <a:buFont typeface="Arial" panose="020B0604020202020204" pitchFamily="34" charset="0"/>
              <a:buChar char="•"/>
            </a:pPr>
            <a:r>
              <a:rPr lang="en-GB" sz="2000" dirty="0">
                <a:solidFill>
                  <a:srgbClr val="002060"/>
                </a:solidFill>
              </a:rPr>
              <a:t>should be the named PI on the proposal. </a:t>
            </a:r>
          </a:p>
          <a:p>
            <a:pPr marL="342900" lvl="0" indent="-342900">
              <a:buFont typeface="Arial" panose="020B0604020202020204" pitchFamily="34" charset="0"/>
              <a:buChar char="•"/>
            </a:pPr>
            <a:endParaRPr lang="en-GB" sz="2400" dirty="0">
              <a:solidFill>
                <a:srgbClr val="002060"/>
              </a:solidFill>
            </a:endParaRPr>
          </a:p>
          <a:p>
            <a:pPr marL="342900" lvl="0" indent="-342900">
              <a:buFont typeface="Arial" panose="020B0604020202020204" pitchFamily="34" charset="0"/>
              <a:buChar char="•"/>
            </a:pPr>
            <a:r>
              <a:rPr lang="en-GB" sz="2000" dirty="0">
                <a:solidFill>
                  <a:srgbClr val="002060"/>
                </a:solidFill>
              </a:rPr>
              <a:t>Requests can also be made for </a:t>
            </a:r>
            <a:r>
              <a:rPr lang="en-GB" sz="2000" b="1" dirty="0">
                <a:solidFill>
                  <a:srgbClr val="002060"/>
                </a:solidFill>
              </a:rPr>
              <a:t>one UK-based Co-Director</a:t>
            </a:r>
            <a:r>
              <a:rPr lang="en-GB" sz="2000" dirty="0">
                <a:solidFill>
                  <a:srgbClr val="002060"/>
                </a:solidFill>
              </a:rPr>
              <a:t>, who will be named as the Co-I, to assist the Network’s Director in this role. </a:t>
            </a:r>
          </a:p>
          <a:p>
            <a:pPr marL="342900" lvl="0" indent="-342900">
              <a:buFont typeface="Arial" panose="020B0604020202020204" pitchFamily="34" charset="0"/>
              <a:buChar char="•"/>
            </a:pPr>
            <a:r>
              <a:rPr lang="en-GB" sz="2000" dirty="0">
                <a:solidFill>
                  <a:srgbClr val="002060"/>
                </a:solidFill>
              </a:rPr>
              <a:t>It is expected that the day-to-day management of the Network will be undertaken by a suitably qualified </a:t>
            </a:r>
            <a:r>
              <a:rPr lang="en-GB" sz="2000" b="1" dirty="0">
                <a:solidFill>
                  <a:srgbClr val="002060"/>
                </a:solidFill>
              </a:rPr>
              <a:t>Network Manager </a:t>
            </a:r>
            <a:r>
              <a:rPr lang="en-GB" sz="2000" dirty="0">
                <a:solidFill>
                  <a:srgbClr val="002060"/>
                </a:solidFill>
              </a:rPr>
              <a:t>- must be UK-based.</a:t>
            </a:r>
          </a:p>
          <a:p>
            <a:pPr marL="342900" lvl="0" indent="-342900">
              <a:buFont typeface="Arial" panose="020B0604020202020204" pitchFamily="34" charset="0"/>
              <a:buChar char="•"/>
            </a:pPr>
            <a:r>
              <a:rPr lang="en-GB" sz="2000" b="1" dirty="0">
                <a:solidFill>
                  <a:srgbClr val="002060"/>
                </a:solidFill>
              </a:rPr>
              <a:t>Network Management Board should have international membership</a:t>
            </a:r>
            <a:r>
              <a:rPr lang="en-GB" sz="2000" dirty="0">
                <a:solidFill>
                  <a:srgbClr val="002060"/>
                </a:solidFill>
              </a:rPr>
              <a:t>. </a:t>
            </a:r>
          </a:p>
          <a:p>
            <a:pPr marL="342900" lvl="0" indent="-342900">
              <a:buFont typeface="Arial" panose="020B0604020202020204" pitchFamily="34" charset="0"/>
              <a:buChar char="•"/>
            </a:pPr>
            <a:endParaRPr lang="en-GB" sz="2000" dirty="0">
              <a:solidFill>
                <a:srgbClr val="002060"/>
              </a:solidFill>
            </a:endParaRPr>
          </a:p>
        </p:txBody>
      </p:sp>
      <p:pic>
        <p:nvPicPr>
          <p:cNvPr id="11" name="Picture 10" descr="Diagram&#10;&#10;Description automatically generated">
            <a:extLst>
              <a:ext uri="{FF2B5EF4-FFF2-40B4-BE49-F238E27FC236}">
                <a16:creationId xmlns:a16="http://schemas.microsoft.com/office/drawing/2014/main" id="{AE0CF968-2593-47C7-B02B-1713EFE26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504269" y="1170266"/>
            <a:ext cx="6857998" cy="4517466"/>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6"/>
          <a:srcRect l="46136"/>
          <a:stretch/>
        </p:blipFill>
        <p:spPr>
          <a:xfrm>
            <a:off x="7611615" y="18103"/>
            <a:ext cx="4553244" cy="6858000"/>
          </a:xfrm>
          <a:prstGeom prst="rect">
            <a:avLst/>
          </a:prstGeom>
        </p:spPr>
      </p:pic>
    </p:spTree>
    <p:extLst>
      <p:ext uri="{BB962C8B-B14F-4D97-AF65-F5344CB8AC3E}">
        <p14:creationId xmlns:p14="http://schemas.microsoft.com/office/powerpoint/2010/main" val="327734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048AA1-49FC-487C-9228-51B39AD94477}"/>
              </a:ext>
            </a:extLst>
          </p:cNvPr>
          <p:cNvGrpSpPr/>
          <p:nvPr/>
        </p:nvGrpSpPr>
        <p:grpSpPr>
          <a:xfrm>
            <a:off x="330416" y="5751240"/>
            <a:ext cx="4443722" cy="965724"/>
            <a:chOff x="330416" y="5751240"/>
            <a:chExt cx="4443722" cy="965724"/>
          </a:xfrm>
        </p:grpSpPr>
        <p:sp>
          <p:nvSpPr>
            <p:cNvPr id="6" name="Rectangle 5">
              <a:extLst>
                <a:ext uri="{FF2B5EF4-FFF2-40B4-BE49-F238E27FC236}">
                  <a16:creationId xmlns:a16="http://schemas.microsoft.com/office/drawing/2014/main" id="{069F5DE5-012A-47D7-BD72-16B282FB70D7}"/>
                </a:ext>
              </a:extLst>
            </p:cNvPr>
            <p:cNvSpPr/>
            <p:nvPr/>
          </p:nvSpPr>
          <p:spPr>
            <a:xfrm>
              <a:off x="411827" y="5751240"/>
              <a:ext cx="2424266" cy="75887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68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FFA8D7B-5845-4088-8113-A9C609EF5A3C}"/>
                </a:ext>
              </a:extLst>
            </p:cNvPr>
            <p:cNvPicPr>
              <a:picLocks noChangeAspect="1"/>
            </p:cNvPicPr>
            <p:nvPr/>
          </p:nvPicPr>
          <p:blipFill>
            <a:blip r:embed="rId2"/>
            <a:stretch>
              <a:fillRect/>
            </a:stretch>
          </p:blipFill>
          <p:spPr>
            <a:xfrm>
              <a:off x="330416" y="5958091"/>
              <a:ext cx="2873106" cy="690009"/>
            </a:xfrm>
            <a:prstGeom prst="rect">
              <a:avLst/>
            </a:prstGeom>
          </p:spPr>
        </p:pic>
        <p:pic>
          <p:nvPicPr>
            <p:cNvPr id="9" name="Picture 8" descr="Text, letter&#10;&#10;Description automatically generated">
              <a:extLst>
                <a:ext uri="{FF2B5EF4-FFF2-40B4-BE49-F238E27FC236}">
                  <a16:creationId xmlns:a16="http://schemas.microsoft.com/office/drawing/2014/main" id="{A05FA278-863F-461B-88FE-57748A11A764}"/>
                </a:ext>
              </a:extLst>
            </p:cNvPr>
            <p:cNvPicPr>
              <a:picLocks noChangeAspect="1"/>
            </p:cNvPicPr>
            <p:nvPr/>
          </p:nvPicPr>
          <p:blipFill rotWithShape="1">
            <a:blip r:embed="rId3">
              <a:extLst>
                <a:ext uri="{28A0092B-C50C-407E-A947-70E740481C1C}">
                  <a14:useLocalDpi xmlns:a14="http://schemas.microsoft.com/office/drawing/2010/main" val="0"/>
                </a:ext>
              </a:extLst>
            </a:blip>
            <a:srcRect l="33700" t="23775" r="9647" b="19269"/>
            <a:stretch/>
          </p:blipFill>
          <p:spPr>
            <a:xfrm>
              <a:off x="3276446" y="5894129"/>
              <a:ext cx="1497692" cy="822835"/>
            </a:xfrm>
            <a:prstGeom prst="rect">
              <a:avLst/>
            </a:prstGeom>
          </p:spPr>
        </p:pic>
      </p:grpSp>
      <p:sp>
        <p:nvSpPr>
          <p:cNvPr id="2" name="TextBox 1">
            <a:extLst>
              <a:ext uri="{FF2B5EF4-FFF2-40B4-BE49-F238E27FC236}">
                <a16:creationId xmlns:a16="http://schemas.microsoft.com/office/drawing/2014/main" id="{8C0A468B-5225-42B0-97B4-1F259809BEF3}"/>
              </a:ext>
            </a:extLst>
          </p:cNvPr>
          <p:cNvSpPr txBox="1"/>
          <p:nvPr/>
        </p:nvSpPr>
        <p:spPr>
          <a:xfrm>
            <a:off x="79513" y="90676"/>
            <a:ext cx="121124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BF28BC">
                    <a:lumMod val="75000"/>
                  </a:srgbClr>
                </a:solidFill>
                <a:effectLst/>
                <a:uLnTx/>
                <a:uFillTx/>
                <a:latin typeface="Calibri" panose="020F0502020204030204"/>
                <a:ea typeface="+mn-ea"/>
                <a:cs typeface="+mn-cs"/>
              </a:rPr>
              <a:t>Eligible Costs</a:t>
            </a:r>
          </a:p>
        </p:txBody>
      </p:sp>
      <p:sp>
        <p:nvSpPr>
          <p:cNvPr id="3" name="Rectangle 2">
            <a:extLst>
              <a:ext uri="{FF2B5EF4-FFF2-40B4-BE49-F238E27FC236}">
                <a16:creationId xmlns:a16="http://schemas.microsoft.com/office/drawing/2014/main" id="{AB50CB00-29B6-46F6-A02D-DC62227384D3}"/>
              </a:ext>
            </a:extLst>
          </p:cNvPr>
          <p:cNvSpPr/>
          <p:nvPr/>
        </p:nvSpPr>
        <p:spPr>
          <a:xfrm>
            <a:off x="493008" y="713516"/>
            <a:ext cx="5421027" cy="48997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5BED1046-4A82-4B24-B306-0BC36993A770}"/>
              </a:ext>
            </a:extLst>
          </p:cNvPr>
          <p:cNvSpPr/>
          <p:nvPr/>
        </p:nvSpPr>
        <p:spPr>
          <a:xfrm>
            <a:off x="6327595" y="713516"/>
            <a:ext cx="5421027" cy="4899737"/>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F1AF3D71-4083-449A-9579-AD1E8E96622F}"/>
              </a:ext>
            </a:extLst>
          </p:cNvPr>
          <p:cNvSpPr txBox="1"/>
          <p:nvPr/>
        </p:nvSpPr>
        <p:spPr>
          <a:xfrm>
            <a:off x="656426" y="751883"/>
            <a:ext cx="5062330" cy="4770537"/>
          </a:xfrm>
          <a:prstGeom prst="rect">
            <a:avLst/>
          </a:prstGeom>
          <a:noFill/>
        </p:spPr>
        <p:txBody>
          <a:bodyPr wrap="square" rtlCol="0">
            <a:spAutoFit/>
          </a:bodyPr>
          <a:lstStyle/>
          <a:p>
            <a:pPr algn="ctr"/>
            <a:r>
              <a:rPr lang="en-GB" sz="2800" b="1" dirty="0">
                <a:solidFill>
                  <a:schemeClr val="accent1">
                    <a:lumMod val="50000"/>
                  </a:schemeClr>
                </a:solidFill>
              </a:rPr>
              <a:t>Permitted</a:t>
            </a:r>
          </a:p>
          <a:p>
            <a:endParaRPr lang="en-GB" dirty="0"/>
          </a:p>
          <a:p>
            <a:r>
              <a:rPr lang="en-GB" sz="2400" dirty="0">
                <a:solidFill>
                  <a:schemeClr val="accent1">
                    <a:lumMod val="50000"/>
                  </a:schemeClr>
                </a:solidFill>
              </a:rPr>
              <a:t>Costs can be requested for:</a:t>
            </a:r>
          </a:p>
          <a:p>
            <a:endParaRPr lang="en-GB" dirty="0"/>
          </a:p>
          <a:p>
            <a:r>
              <a:rPr lang="en-GB" sz="2000" dirty="0">
                <a:solidFill>
                  <a:srgbClr val="002060"/>
                </a:solidFill>
                <a:sym typeface="Wingdings" panose="05000000000000000000" pitchFamily="2" charset="2"/>
              </a:rPr>
              <a:t></a:t>
            </a:r>
            <a:r>
              <a:rPr lang="en-GB" dirty="0">
                <a:solidFill>
                  <a:srgbClr val="002060"/>
                </a:solidFill>
                <a:sym typeface="Wingdings" panose="05000000000000000000" pitchFamily="2" charset="2"/>
              </a:rPr>
              <a:t>  </a:t>
            </a:r>
            <a:r>
              <a:rPr lang="en-GB" sz="2000" dirty="0">
                <a:solidFill>
                  <a:schemeClr val="accent1">
                    <a:lumMod val="50000"/>
                  </a:schemeClr>
                </a:solidFill>
              </a:rPr>
              <a:t>An appropriately skilled network manager (100% fEC)</a:t>
            </a:r>
          </a:p>
          <a:p>
            <a:pPr marL="285750" indent="-285750">
              <a:buFont typeface="Wingdings" panose="05000000000000000000" pitchFamily="2" charset="2"/>
              <a:buChar char="ü"/>
            </a:pPr>
            <a:r>
              <a:rPr lang="en-GB" sz="2000" dirty="0">
                <a:solidFill>
                  <a:schemeClr val="accent1">
                    <a:lumMod val="50000"/>
                  </a:schemeClr>
                </a:solidFill>
              </a:rPr>
              <a:t>Additional administrative support if required (100% fEC)</a:t>
            </a:r>
          </a:p>
          <a:p>
            <a:pPr marL="285750" indent="-285750">
              <a:buFont typeface="Wingdings" panose="05000000000000000000" pitchFamily="2" charset="2"/>
              <a:buChar char="ü"/>
            </a:pPr>
            <a:r>
              <a:rPr lang="en-GB" sz="2000" dirty="0">
                <a:solidFill>
                  <a:schemeClr val="accent1">
                    <a:lumMod val="50000"/>
                  </a:schemeClr>
                </a:solidFill>
              </a:rPr>
              <a:t>Costs for supporting and facilitating Network meetings and events, including room hire, catering </a:t>
            </a:r>
            <a:r>
              <a:rPr lang="en-GB" sz="2000" i="1" dirty="0">
                <a:solidFill>
                  <a:schemeClr val="accent1">
                    <a:lumMod val="50000"/>
                  </a:schemeClr>
                </a:solidFill>
              </a:rPr>
              <a:t>etc</a:t>
            </a:r>
            <a:r>
              <a:rPr lang="en-GB" sz="2000" dirty="0">
                <a:solidFill>
                  <a:schemeClr val="accent1">
                    <a:lumMod val="50000"/>
                  </a:schemeClr>
                </a:solidFill>
              </a:rPr>
              <a:t>. that will be used for the benefit of the wider community, rather than just the host Institution (100% fEC)</a:t>
            </a:r>
          </a:p>
          <a:p>
            <a:endParaRPr lang="en-GB" dirty="0"/>
          </a:p>
          <a:p>
            <a:endParaRPr lang="en-GB" dirty="0"/>
          </a:p>
        </p:txBody>
      </p:sp>
      <p:sp>
        <p:nvSpPr>
          <p:cNvPr id="11" name="TextBox 10">
            <a:extLst>
              <a:ext uri="{FF2B5EF4-FFF2-40B4-BE49-F238E27FC236}">
                <a16:creationId xmlns:a16="http://schemas.microsoft.com/office/drawing/2014/main" id="{4BFF060F-3AF5-476B-84D4-159B09F561FD}"/>
              </a:ext>
            </a:extLst>
          </p:cNvPr>
          <p:cNvSpPr txBox="1"/>
          <p:nvPr/>
        </p:nvSpPr>
        <p:spPr>
          <a:xfrm>
            <a:off x="6506943" y="762225"/>
            <a:ext cx="5062330" cy="5355312"/>
          </a:xfrm>
          <a:prstGeom prst="rect">
            <a:avLst/>
          </a:prstGeom>
          <a:noFill/>
        </p:spPr>
        <p:txBody>
          <a:bodyPr wrap="square" rtlCol="0">
            <a:spAutoFit/>
          </a:bodyPr>
          <a:lstStyle/>
          <a:p>
            <a:pPr algn="ctr"/>
            <a:r>
              <a:rPr lang="en-GB" sz="2800" b="1" dirty="0">
                <a:solidFill>
                  <a:schemeClr val="bg1">
                    <a:lumMod val="50000"/>
                  </a:schemeClr>
                </a:solidFill>
              </a:rPr>
              <a:t>Not permitted</a:t>
            </a:r>
          </a:p>
          <a:p>
            <a:endParaRPr lang="en-GB" dirty="0"/>
          </a:p>
          <a:p>
            <a:r>
              <a:rPr lang="en-GB" sz="2400" dirty="0">
                <a:solidFill>
                  <a:schemeClr val="bg1">
                    <a:lumMod val="50000"/>
                  </a:schemeClr>
                </a:solidFill>
              </a:rPr>
              <a:t>Costs cannot be requested for:</a:t>
            </a:r>
          </a:p>
          <a:p>
            <a:endParaRPr lang="en-GB" dirty="0"/>
          </a:p>
          <a:p>
            <a:pPr marL="285750" indent="-285750">
              <a:buFont typeface="Wingdings" panose="05000000000000000000" pitchFamily="2" charset="2"/>
              <a:buChar char="û"/>
            </a:pPr>
            <a:r>
              <a:rPr lang="en-GB" sz="2000" dirty="0">
                <a:solidFill>
                  <a:schemeClr val="bg1">
                    <a:lumMod val="50000"/>
                  </a:schemeClr>
                </a:solidFill>
                <a:sym typeface="Wingdings" panose="05000000000000000000" pitchFamily="2" charset="2"/>
              </a:rPr>
              <a:t>Network PI and Co-I salary costs</a:t>
            </a:r>
          </a:p>
          <a:p>
            <a:pPr marL="285750" indent="-285750">
              <a:buFont typeface="Wingdings" panose="05000000000000000000" pitchFamily="2" charset="2"/>
              <a:buChar char="û"/>
            </a:pPr>
            <a:r>
              <a:rPr lang="en-GB" sz="2000" dirty="0">
                <a:solidFill>
                  <a:schemeClr val="bg1">
                    <a:lumMod val="50000"/>
                  </a:schemeClr>
                </a:solidFill>
              </a:rPr>
              <a:t>Salary costs for Network Management Board and/or Network members</a:t>
            </a:r>
            <a:endParaRPr lang="en-GB" sz="2000" dirty="0">
              <a:solidFill>
                <a:schemeClr val="bg1">
                  <a:lumMod val="50000"/>
                </a:schemeClr>
              </a:solidFill>
              <a:sym typeface="Wingdings" panose="05000000000000000000" pitchFamily="2" charset="2"/>
            </a:endParaRPr>
          </a:p>
          <a:p>
            <a:pPr marL="285750" indent="-285750">
              <a:buFont typeface="Wingdings" panose="05000000000000000000" pitchFamily="2" charset="2"/>
              <a:buChar char="û"/>
            </a:pPr>
            <a:r>
              <a:rPr lang="en-GB" sz="2000" dirty="0">
                <a:solidFill>
                  <a:schemeClr val="bg1">
                    <a:lumMod val="50000"/>
                  </a:schemeClr>
                </a:solidFill>
              </a:rPr>
              <a:t>Consumables, research equipment, other research costs, or to link ongoing single collaborative projects  </a:t>
            </a:r>
          </a:p>
          <a:p>
            <a:pPr marL="285750" indent="-285750">
              <a:buFont typeface="Wingdings" panose="05000000000000000000" pitchFamily="2" charset="2"/>
              <a:buChar char="û"/>
            </a:pPr>
            <a:r>
              <a:rPr lang="en-GB" sz="2000" dirty="0">
                <a:solidFill>
                  <a:schemeClr val="bg1">
                    <a:lumMod val="50000"/>
                  </a:schemeClr>
                </a:solidFill>
              </a:rPr>
              <a:t>Costs of any time spent in quarantine as a result of travelling on this grant during pandemic restrictions.</a:t>
            </a:r>
          </a:p>
          <a:p>
            <a:pPr marL="285750" indent="-285750">
              <a:buFont typeface="Wingdings" panose="05000000000000000000" pitchFamily="2" charset="2"/>
              <a:buChar char="û"/>
            </a:pPr>
            <a:r>
              <a:rPr lang="en-GB" sz="2000" dirty="0">
                <a:solidFill>
                  <a:schemeClr val="bg1">
                    <a:lumMod val="50000"/>
                  </a:schemeClr>
                </a:solidFill>
              </a:rPr>
              <a:t>International partner costs</a:t>
            </a:r>
          </a:p>
          <a:p>
            <a:pPr marL="285750" indent="-285750">
              <a:buFont typeface="Wingdings" panose="05000000000000000000" pitchFamily="2" charset="2"/>
              <a:buChar char="û"/>
            </a:pPr>
            <a:endParaRPr lang="en-GB" dirty="0">
              <a:solidFill>
                <a:schemeClr val="bg1">
                  <a:lumMod val="50000"/>
                </a:schemeClr>
              </a:solidFill>
            </a:endParaRPr>
          </a:p>
          <a:p>
            <a:pPr marL="285750" indent="-285750">
              <a:buFont typeface="Wingdings" panose="05000000000000000000" pitchFamily="2" charset="2"/>
              <a:buChar char="û"/>
            </a:pPr>
            <a:endParaRPr lang="en-GB" dirty="0"/>
          </a:p>
          <a:p>
            <a:endParaRPr lang="en-GB" dirty="0"/>
          </a:p>
        </p:txBody>
      </p:sp>
    </p:spTree>
    <p:extLst>
      <p:ext uri="{BB962C8B-B14F-4D97-AF65-F5344CB8AC3E}">
        <p14:creationId xmlns:p14="http://schemas.microsoft.com/office/powerpoint/2010/main" val="399658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5F595E-D687-482B-B011-089DD8245817}"/>
              </a:ext>
            </a:extLst>
          </p:cNvPr>
          <p:cNvSpPr/>
          <p:nvPr/>
        </p:nvSpPr>
        <p:spPr>
          <a:xfrm>
            <a:off x="365760" y="5725551"/>
            <a:ext cx="2560320" cy="6471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FF9C69E-F9BE-4FF6-B4A5-A8283628B8C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1000"/>
                    </a14:imgEffect>
                  </a14:imgLayer>
                </a14:imgProps>
              </a:ext>
              <a:ext uri="{28A0092B-C50C-407E-A947-70E740481C1C}">
                <a14:useLocalDpi xmlns:a14="http://schemas.microsoft.com/office/drawing/2010/main" val="0"/>
              </a:ext>
            </a:extLst>
          </a:blip>
          <a:srcRect l="32992" r="24231"/>
          <a:stretch/>
        </p:blipFill>
        <p:spPr>
          <a:xfrm>
            <a:off x="7638756" y="-1"/>
            <a:ext cx="4553244" cy="6846533"/>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5"/>
          <a:srcRect l="46136"/>
          <a:stretch/>
        </p:blipFill>
        <p:spPr>
          <a:xfrm>
            <a:off x="7638756" y="-11467"/>
            <a:ext cx="4553244" cy="6858000"/>
          </a:xfrm>
          <a:prstGeom prst="rect">
            <a:avLst/>
          </a:prstGeom>
        </p:spPr>
      </p:pic>
      <p:sp>
        <p:nvSpPr>
          <p:cNvPr id="12" name="TextBox 11">
            <a:extLst>
              <a:ext uri="{FF2B5EF4-FFF2-40B4-BE49-F238E27FC236}">
                <a16:creationId xmlns:a16="http://schemas.microsoft.com/office/drawing/2014/main" id="{1AA43FAD-52FA-4F4C-9AB9-ACFE8D5394B0}"/>
              </a:ext>
            </a:extLst>
          </p:cNvPr>
          <p:cNvSpPr txBox="1"/>
          <p:nvPr/>
        </p:nvSpPr>
        <p:spPr>
          <a:xfrm>
            <a:off x="0" y="212735"/>
            <a:ext cx="8074855" cy="6432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BF28BC">
                    <a:lumMod val="75000"/>
                  </a:srgbClr>
                </a:solidFill>
                <a:effectLst/>
                <a:uLnTx/>
                <a:uFillTx/>
                <a:latin typeface="Calibri" panose="020F0502020204030204"/>
                <a:ea typeface="+mn-ea"/>
                <a:cs typeface="+mn-cs"/>
              </a:rPr>
              <a:t>How to apply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BF28BC">
                  <a:lumMod val="75000"/>
                </a:srgbClr>
              </a:solidFill>
              <a:effectLst/>
              <a:uLnTx/>
              <a:uFillTx/>
              <a:latin typeface="Calibri" panose="020F0502020204030204"/>
              <a:ea typeface="+mn-ea"/>
              <a:cs typeface="+mn-cs"/>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noProof="0" dirty="0">
                <a:solidFill>
                  <a:srgbClr val="002060"/>
                </a:solidFill>
                <a:latin typeface="Calibri" panose="020F0502020204030204"/>
              </a:rPr>
              <a:t>Applications to be submitted </a:t>
            </a:r>
            <a:r>
              <a:rPr lang="en-GB" sz="2400" i="1" noProof="0" dirty="0">
                <a:solidFill>
                  <a:srgbClr val="002060"/>
                </a:solidFill>
                <a:latin typeface="Calibri" panose="020F0502020204030204"/>
              </a:rPr>
              <a:t>via</a:t>
            </a:r>
            <a:r>
              <a:rPr lang="en-GB" sz="2400" noProof="0" dirty="0">
                <a:solidFill>
                  <a:srgbClr val="002060"/>
                </a:solidFill>
                <a:latin typeface="Calibri" panose="020F0502020204030204"/>
              </a:rPr>
              <a:t> </a:t>
            </a:r>
            <a:r>
              <a:rPr lang="en-GB" sz="2400" noProof="0">
                <a:solidFill>
                  <a:srgbClr val="002060"/>
                </a:solidFill>
                <a:latin typeface="Calibri" panose="020F0502020204030204"/>
              </a:rPr>
              <a:t>a single Je-S </a:t>
            </a:r>
            <a:r>
              <a:rPr lang="en-GB" sz="2400" noProof="0" dirty="0">
                <a:solidFill>
                  <a:srgbClr val="002060"/>
                </a:solidFill>
                <a:latin typeface="Calibri" panose="020F0502020204030204"/>
              </a:rPr>
              <a:t>Proforma</a:t>
            </a:r>
          </a:p>
          <a:p>
            <a:pPr marR="0" lvl="0" defTabSz="914400" rtl="0" eaLnBrk="1" fontAlgn="auto" latinLnBrk="0" hangingPunct="1">
              <a:lnSpc>
                <a:spcPct val="100000"/>
              </a:lnSpc>
              <a:spcBef>
                <a:spcPts val="0"/>
              </a:spcBef>
              <a:spcAft>
                <a:spcPts val="0"/>
              </a:spcAft>
              <a:buClrTx/>
              <a:buSzTx/>
              <a:tabLst/>
              <a:defRPr/>
            </a:pPr>
            <a:endParaRPr lang="en-GB" sz="1000" noProof="0" dirty="0">
              <a:solidFill>
                <a:srgbClr val="002060"/>
              </a:solidFill>
              <a:latin typeface="Calibri" panose="020F0502020204030204"/>
            </a:endParaRPr>
          </a:p>
          <a:p>
            <a:pPr marR="0" lvl="0" defTabSz="914400" rtl="0" eaLnBrk="1" fontAlgn="auto" latinLnBrk="0" hangingPunct="1">
              <a:lnSpc>
                <a:spcPct val="100000"/>
              </a:lnSpc>
              <a:spcBef>
                <a:spcPts val="0"/>
              </a:spcBef>
              <a:spcAft>
                <a:spcPts val="0"/>
              </a:spcAft>
              <a:buClrTx/>
              <a:buSzTx/>
              <a:tabLst/>
              <a:defRPr/>
            </a:pPr>
            <a:r>
              <a:rPr lang="en-GB" sz="2400" b="1" dirty="0">
                <a:solidFill>
                  <a:srgbClr val="002060"/>
                </a:solidFill>
                <a:latin typeface="Calibri" panose="020F0502020204030204"/>
              </a:rPr>
              <a:t>Case for support guidance</a:t>
            </a:r>
          </a:p>
          <a:p>
            <a:pPr lvl="0"/>
            <a:r>
              <a:rPr lang="en-GB" sz="2000" b="1" dirty="0">
                <a:solidFill>
                  <a:srgbClr val="002060"/>
                </a:solidFill>
              </a:rPr>
              <a:t>The Case for Support should articulate clearly how the Network will achieve the expected outcomes and scope of the call</a:t>
            </a:r>
            <a:r>
              <a:rPr lang="en-GB" sz="2400" b="1" dirty="0">
                <a:solidFill>
                  <a:srgbClr val="002060"/>
                </a:solidFill>
              </a:rPr>
              <a:t>: </a:t>
            </a:r>
            <a:endParaRPr lang="en-GB" sz="2400" dirty="0">
              <a:solidFill>
                <a:srgbClr val="002060"/>
              </a:solidFill>
            </a:endParaRPr>
          </a:p>
          <a:p>
            <a:pPr marL="342900" lvl="0" indent="-342900">
              <a:buFont typeface="Arial" panose="020B0604020202020204" pitchFamily="34" charset="0"/>
              <a:buChar char="•"/>
            </a:pPr>
            <a:r>
              <a:rPr lang="en-GB" sz="2000" dirty="0">
                <a:solidFill>
                  <a:srgbClr val="002060"/>
                </a:solidFill>
              </a:rPr>
              <a:t>Clear management structure </a:t>
            </a:r>
          </a:p>
          <a:p>
            <a:pPr marL="342900" lvl="0" indent="-342900">
              <a:buFont typeface="Arial" panose="020B0604020202020204" pitchFamily="34" charset="0"/>
              <a:buChar char="•"/>
            </a:pPr>
            <a:r>
              <a:rPr lang="en-GB" sz="2000" dirty="0">
                <a:solidFill>
                  <a:srgbClr val="002060"/>
                </a:solidFill>
              </a:rPr>
              <a:t>Clear operation strategy </a:t>
            </a:r>
          </a:p>
          <a:p>
            <a:pPr marL="342900" lvl="0" indent="-342900">
              <a:buFont typeface="Arial" panose="020B0604020202020204" pitchFamily="34" charset="0"/>
              <a:buChar char="•"/>
            </a:pPr>
            <a:r>
              <a:rPr lang="en-GB" sz="2000" dirty="0">
                <a:solidFill>
                  <a:srgbClr val="002060"/>
                </a:solidFill>
              </a:rPr>
              <a:t>Clearly–defined roles for the Network Director, Co-Director and Management Board </a:t>
            </a:r>
          </a:p>
          <a:p>
            <a:pPr marL="342900" lvl="0" indent="-342900">
              <a:buFont typeface="Arial" panose="020B0604020202020204" pitchFamily="34" charset="0"/>
              <a:buChar char="•"/>
            </a:pPr>
            <a:r>
              <a:rPr lang="en-GB" sz="2000" dirty="0">
                <a:solidFill>
                  <a:srgbClr val="002060"/>
                </a:solidFill>
              </a:rPr>
              <a:t>Interdisciplinary community, diverse membership which includes range       of disciplines and expertise</a:t>
            </a:r>
          </a:p>
          <a:p>
            <a:pPr marL="342900" lvl="0" indent="-342900">
              <a:buFont typeface="Arial" panose="020B0604020202020204" pitchFamily="34" charset="0"/>
              <a:buChar char="•"/>
            </a:pPr>
            <a:r>
              <a:rPr lang="en-GB" sz="2000" dirty="0">
                <a:solidFill>
                  <a:srgbClr val="002060"/>
                </a:solidFill>
              </a:rPr>
              <a:t>Clear engagement strategy for members and stakeholders in partner countries </a:t>
            </a:r>
          </a:p>
          <a:p>
            <a:pPr marL="342900" lvl="0" indent="-342900">
              <a:buFont typeface="Arial" panose="020B0604020202020204" pitchFamily="34" charset="0"/>
              <a:buChar char="•"/>
            </a:pPr>
            <a:r>
              <a:rPr lang="en-GB" sz="2000" dirty="0">
                <a:solidFill>
                  <a:srgbClr val="002060"/>
                </a:solidFill>
              </a:rPr>
              <a:t>Activities and events</a:t>
            </a:r>
          </a:p>
          <a:p>
            <a:pPr marL="342900" lvl="0" indent="-342900">
              <a:buFont typeface="Arial" panose="020B0604020202020204" pitchFamily="34" charset="0"/>
              <a:buChar char="•"/>
            </a:pPr>
            <a:r>
              <a:rPr lang="en-GB" sz="2000" dirty="0">
                <a:solidFill>
                  <a:srgbClr val="002060"/>
                </a:solidFill>
              </a:rPr>
              <a:t>How will new members be able to join the Network?</a:t>
            </a:r>
          </a:p>
          <a:p>
            <a:pPr marL="342900" lvl="0" indent="-342900">
              <a:buFont typeface="Arial" panose="020B0604020202020204" pitchFamily="34" charset="0"/>
              <a:buChar char="•"/>
            </a:pPr>
            <a:r>
              <a:rPr lang="en-GB" sz="2000" dirty="0">
                <a:solidFill>
                  <a:srgbClr val="002060"/>
                </a:solidFill>
              </a:rPr>
              <a:t>What are the expected outcomes and outputs of the Network?</a:t>
            </a:r>
          </a:p>
          <a:p>
            <a:pPr marL="342900" lvl="0" indent="-342900">
              <a:buFont typeface="Arial" panose="020B0604020202020204" pitchFamily="34" charset="0"/>
              <a:buChar char="•"/>
            </a:pPr>
            <a:r>
              <a:rPr lang="en-GB" sz="2000" dirty="0">
                <a:solidFill>
                  <a:srgbClr val="002060"/>
                </a:solidFill>
              </a:rPr>
              <a:t>How will the proposed Network add value above and beyond existing activities?</a:t>
            </a:r>
          </a:p>
        </p:txBody>
      </p:sp>
    </p:spTree>
    <p:extLst>
      <p:ext uri="{BB962C8B-B14F-4D97-AF65-F5344CB8AC3E}">
        <p14:creationId xmlns:p14="http://schemas.microsoft.com/office/powerpoint/2010/main" val="378064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5F595E-D687-482B-B011-089DD8245817}"/>
              </a:ext>
            </a:extLst>
          </p:cNvPr>
          <p:cNvSpPr/>
          <p:nvPr/>
        </p:nvSpPr>
        <p:spPr>
          <a:xfrm>
            <a:off x="365760" y="5725551"/>
            <a:ext cx="2560320" cy="6471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8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FF9C69E-F9BE-4FF6-B4A5-A8283628B8C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1000"/>
                    </a14:imgEffect>
                  </a14:imgLayer>
                </a14:imgProps>
              </a:ext>
              <a:ext uri="{28A0092B-C50C-407E-A947-70E740481C1C}">
                <a14:useLocalDpi xmlns:a14="http://schemas.microsoft.com/office/drawing/2010/main" val="0"/>
              </a:ext>
            </a:extLst>
          </a:blip>
          <a:srcRect l="32992" r="24231"/>
          <a:stretch/>
        </p:blipFill>
        <p:spPr>
          <a:xfrm>
            <a:off x="7638756" y="-1"/>
            <a:ext cx="4553244" cy="6846533"/>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5"/>
          <a:srcRect l="46136"/>
          <a:stretch/>
        </p:blipFill>
        <p:spPr>
          <a:xfrm>
            <a:off x="7638756" y="-11467"/>
            <a:ext cx="4553244" cy="6858000"/>
          </a:xfrm>
          <a:prstGeom prst="rect">
            <a:avLst/>
          </a:prstGeom>
        </p:spPr>
      </p:pic>
      <p:sp>
        <p:nvSpPr>
          <p:cNvPr id="7" name="TextBox 6">
            <a:extLst>
              <a:ext uri="{FF2B5EF4-FFF2-40B4-BE49-F238E27FC236}">
                <a16:creationId xmlns:a16="http://schemas.microsoft.com/office/drawing/2014/main" id="{4D542E01-4B58-4EEE-B4B5-3F260E4D2D01}"/>
              </a:ext>
            </a:extLst>
          </p:cNvPr>
          <p:cNvSpPr txBox="1"/>
          <p:nvPr/>
        </p:nvSpPr>
        <p:spPr>
          <a:xfrm>
            <a:off x="161604" y="209183"/>
            <a:ext cx="7645966" cy="61634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BF28BC">
                    <a:lumMod val="75000"/>
                  </a:srgbClr>
                </a:solidFill>
                <a:latin typeface="Calibri" panose="020F0502020204030204"/>
              </a:rPr>
              <a:t>Assessment of proposals</a:t>
            </a:r>
            <a:endParaRPr kumimoji="0" lang="en-GB" sz="1800" b="0" i="0" u="none" strike="noStrike" kern="1200" cap="none" spc="0" normalizeH="0" baseline="0" noProof="0" dirty="0">
              <a:ln>
                <a:noFill/>
              </a:ln>
              <a:solidFill>
                <a:srgbClr val="201D3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panose="020F0502020204030204"/>
                <a:ea typeface="+mn-ea"/>
                <a:cs typeface="+mn-cs"/>
              </a:rPr>
              <a:t>2-stage assessment process</a:t>
            </a:r>
            <a:endPar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GB" sz="2000" dirty="0">
                <a:solidFill>
                  <a:srgbClr val="002060"/>
                </a:solidFill>
              </a:rPr>
              <a:t>Peer review and rebuttal (Feb-March 2021)</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GB" sz="2000" dirty="0">
                <a:solidFill>
                  <a:srgbClr val="002060"/>
                </a:solidFill>
              </a:rPr>
              <a:t>Assessment by independent Panel (end of March 2021).</a:t>
            </a:r>
          </a:p>
          <a:p>
            <a:pPr marR="0" lvl="0" algn="l" defTabSz="914400" rtl="0" eaLnBrk="1" fontAlgn="auto" latinLnBrk="0" hangingPunct="1">
              <a:lnSpc>
                <a:spcPct val="100000"/>
              </a:lnSpc>
              <a:spcBef>
                <a:spcPts val="0"/>
              </a:spcBef>
              <a:spcAft>
                <a:spcPts val="0"/>
              </a:spcAft>
              <a:buClrTx/>
              <a:buSzTx/>
              <a:tabLst/>
              <a:defRPr/>
            </a:pPr>
            <a:endParaRPr lang="en-GB" sz="2400" dirty="0">
              <a:solidFill>
                <a:srgbClr val="002060"/>
              </a:solidFill>
              <a:latin typeface="Calibri" panose="020F0502020204030204"/>
            </a:endParaRPr>
          </a:p>
          <a:p>
            <a:pPr>
              <a:lnSpc>
                <a:spcPct val="107000"/>
              </a:lnSpc>
              <a:spcAft>
                <a:spcPts val="800"/>
              </a:spcAft>
            </a:pPr>
            <a:r>
              <a:rPr lang="en-GB" sz="2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Proposals will be assessed on the following criteria</a:t>
            </a:r>
            <a:r>
              <a:rPr lang="en-GB"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endParaRPr lang="en-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2000" dirty="0">
                <a:solidFill>
                  <a:srgbClr val="002060"/>
                </a:solidFill>
                <a:ea typeface="Calibri" panose="020F0502020204030204" pitchFamily="34" charset="0"/>
                <a:cs typeface="Times New Roman" panose="02020603050405020304" pitchFamily="18" charset="0"/>
              </a:rPr>
              <a:t>Relevance of proposed work programme and activities to the call objectives and expected outcomes. </a:t>
            </a:r>
          </a:p>
          <a:p>
            <a:pPr marL="342900" lvl="0" indent="-342900">
              <a:lnSpc>
                <a:spcPct val="107000"/>
              </a:lnSpc>
              <a:spcAft>
                <a:spcPts val="0"/>
              </a:spcAft>
              <a:buFont typeface="Symbol" panose="05050102010706020507" pitchFamily="18" charset="2"/>
              <a:buChar char=""/>
            </a:pPr>
            <a:r>
              <a:rPr lang="en-GB" sz="2000" dirty="0">
                <a:solidFill>
                  <a:srgbClr val="002060"/>
                </a:solidFill>
                <a:ea typeface="Calibri" panose="020F0502020204030204" pitchFamily="34" charset="0"/>
                <a:cs typeface="Times New Roman" panose="02020603050405020304" pitchFamily="18" charset="0"/>
              </a:rPr>
              <a:t>Feasibility of delivering the proposed programme within the 4-year timeframe of the grant. </a:t>
            </a:r>
          </a:p>
          <a:p>
            <a:pPr marL="342900" lvl="0" indent="-342900">
              <a:lnSpc>
                <a:spcPct val="107000"/>
              </a:lnSpc>
              <a:spcAft>
                <a:spcPts val="0"/>
              </a:spcAft>
              <a:buFont typeface="Symbol" panose="05050102010706020507" pitchFamily="18" charset="2"/>
              <a:buChar char=""/>
            </a:pPr>
            <a:r>
              <a:rPr lang="en-GB" sz="2000" dirty="0">
                <a:solidFill>
                  <a:srgbClr val="002060"/>
                </a:solidFill>
                <a:ea typeface="Calibri" panose="020F0502020204030204" pitchFamily="34" charset="0"/>
                <a:cs typeface="Times New Roman" panose="02020603050405020304" pitchFamily="18" charset="0"/>
              </a:rPr>
              <a:t>Suitability of scientific expertise and experience of the PI and Co-I to leading coordination of a global network of coronaviruses researchers, and to delivering against the objectives for this call. </a:t>
            </a:r>
          </a:p>
          <a:p>
            <a:pPr marL="342900" lvl="0" indent="-342900">
              <a:lnSpc>
                <a:spcPct val="107000"/>
              </a:lnSpc>
              <a:spcAft>
                <a:spcPts val="800"/>
              </a:spcAft>
              <a:buFont typeface="Symbol" panose="05050102010706020507" pitchFamily="18" charset="2"/>
              <a:buChar char=""/>
            </a:pPr>
            <a:r>
              <a:rPr lang="en-GB" sz="2000" dirty="0">
                <a:solidFill>
                  <a:srgbClr val="002060"/>
                </a:solidFill>
                <a:ea typeface="Calibri" panose="020F0502020204030204" pitchFamily="34" charset="0"/>
                <a:cs typeface="Times New Roman" panose="02020603050405020304" pitchFamily="18" charset="0"/>
              </a:rPr>
              <a:t>Relevance and breadth of expertise (academic, industry, commercial, policy etc) of the Network Management Board, which should fully support and enhance the ability of the Network PI to deliver against the objectives of this call.</a:t>
            </a:r>
            <a:endParaRPr lang="en-GB" sz="2000" dirty="0">
              <a:solidFill>
                <a:srgbClr val="002060"/>
              </a:solidFill>
            </a:endParaRPr>
          </a:p>
        </p:txBody>
      </p:sp>
    </p:spTree>
    <p:extLst>
      <p:ext uri="{BB962C8B-B14F-4D97-AF65-F5344CB8AC3E}">
        <p14:creationId xmlns:p14="http://schemas.microsoft.com/office/powerpoint/2010/main" val="3450747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8379D-1034-7F40-AB01-29EFDFF9DAB5}"/>
              </a:ext>
            </a:extLst>
          </p:cNvPr>
          <p:cNvPicPr>
            <a:picLocks noChangeAspect="1"/>
          </p:cNvPicPr>
          <p:nvPr/>
        </p:nvPicPr>
        <p:blipFill>
          <a:blip r:embed="rId4"/>
          <a:stretch>
            <a:fillRect/>
          </a:stretch>
        </p:blipFill>
        <p:spPr>
          <a:xfrm>
            <a:off x="555694" y="503155"/>
            <a:ext cx="4612654" cy="1107781"/>
          </a:xfrm>
          <a:prstGeom prst="rect">
            <a:avLst/>
          </a:prstGeom>
        </p:spPr>
      </p:pic>
      <p:pic>
        <p:nvPicPr>
          <p:cNvPr id="4" name="Picture 3" descr="Text, letter&#10;&#10;Description automatically generated">
            <a:extLst>
              <a:ext uri="{FF2B5EF4-FFF2-40B4-BE49-F238E27FC236}">
                <a16:creationId xmlns:a16="http://schemas.microsoft.com/office/drawing/2014/main" id="{ED265CC8-6059-4884-A632-1F0F2A81F23F}"/>
              </a:ext>
            </a:extLst>
          </p:cNvPr>
          <p:cNvPicPr>
            <a:picLocks noChangeAspect="1"/>
          </p:cNvPicPr>
          <p:nvPr/>
        </p:nvPicPr>
        <p:blipFill rotWithShape="1">
          <a:blip r:embed="rId5">
            <a:extLst>
              <a:ext uri="{28A0092B-C50C-407E-A947-70E740481C1C}">
                <a14:useLocalDpi xmlns:a14="http://schemas.microsoft.com/office/drawing/2010/main" val="0"/>
              </a:ext>
            </a:extLst>
          </a:blip>
          <a:srcRect l="33700" t="23775" r="9647" b="19269"/>
          <a:stretch/>
        </p:blipFill>
        <p:spPr>
          <a:xfrm>
            <a:off x="5287619" y="113336"/>
            <a:ext cx="2977694" cy="1635952"/>
          </a:xfrm>
          <a:prstGeom prst="rect">
            <a:avLst/>
          </a:prstGeom>
        </p:spPr>
      </p:pic>
      <p:sp>
        <p:nvSpPr>
          <p:cNvPr id="5" name="TextBox 4">
            <a:extLst>
              <a:ext uri="{FF2B5EF4-FFF2-40B4-BE49-F238E27FC236}">
                <a16:creationId xmlns:a16="http://schemas.microsoft.com/office/drawing/2014/main" id="{21EDFB3B-EF60-464D-AAB5-51490BC5CF13}"/>
              </a:ext>
            </a:extLst>
          </p:cNvPr>
          <p:cNvSpPr txBox="1"/>
          <p:nvPr/>
        </p:nvSpPr>
        <p:spPr>
          <a:xfrm>
            <a:off x="318052" y="1749288"/>
            <a:ext cx="6639339"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alibri" panose="020F0502020204030204"/>
                <a:ea typeface="+mn-ea"/>
                <a:cs typeface="+mn-cs"/>
              </a:rPr>
              <a:t>Thank you for listening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rgbClr val="BF28BC"/>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BF28BC"/>
                </a:solidFill>
                <a:effectLst/>
                <a:uLnTx/>
                <a:uFillTx/>
                <a:latin typeface="Calibri" panose="020F0502020204030204"/>
                <a:ea typeface="+mn-ea"/>
                <a:cs typeface="+mn-cs"/>
              </a:rPr>
              <a:t>Any questions?</a:t>
            </a:r>
          </a:p>
          <a:p>
            <a:pPr lvl="0" algn="ctr">
              <a:defRPr/>
            </a:pPr>
            <a:endParaRPr lang="en-GB" sz="3200" b="1" dirty="0"/>
          </a:p>
          <a:p>
            <a:pPr lvl="0" algn="ctr">
              <a:defRPr/>
            </a:pPr>
            <a:endParaRPr lang="en-GB" sz="3200" b="1" dirty="0"/>
          </a:p>
          <a:p>
            <a:pPr lvl="0" algn="ctr">
              <a:defRPr/>
            </a:pPr>
            <a:r>
              <a:rPr lang="en-GB" sz="3200" b="1" dirty="0"/>
              <a:t>www.ukri.org/opportunity/global-coronavirus-research-and-innovation-network/ </a:t>
            </a:r>
          </a:p>
          <a:p>
            <a:pPr lvl="0" algn="ctr">
              <a:defRPr/>
            </a:pPr>
            <a:r>
              <a:rPr lang="en-GB" sz="3200" b="1" dirty="0"/>
              <a:t>(Google: UKRI Funding Finder) </a:t>
            </a:r>
            <a:endParaRPr kumimoji="0" lang="en-GB" sz="3200" b="1" i="0" u="none" strike="noStrike" kern="1200" cap="none" spc="0" normalizeH="0" baseline="0" noProof="0" dirty="0">
              <a:ln>
                <a:noFill/>
              </a:ln>
              <a:effectLst/>
              <a:uLnTx/>
              <a:uFillTx/>
              <a:latin typeface="Calibri" panose="020F0502020204030204"/>
            </a:endParaRPr>
          </a:p>
        </p:txBody>
      </p:sp>
    </p:spTree>
    <p:extLst>
      <p:ext uri="{BB962C8B-B14F-4D97-AF65-F5344CB8AC3E}">
        <p14:creationId xmlns:p14="http://schemas.microsoft.com/office/powerpoint/2010/main" val="2787850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close up of a cake&#10;&#10;Description automatically generated">
            <a:extLst>
              <a:ext uri="{FF2B5EF4-FFF2-40B4-BE49-F238E27FC236}">
                <a16:creationId xmlns:a16="http://schemas.microsoft.com/office/drawing/2014/main" id="{57B4DDB6-442A-482C-ACB0-72CA5FD5EA1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38154" r="26115"/>
          <a:stretch/>
        </p:blipFill>
        <p:spPr>
          <a:xfrm>
            <a:off x="7835704" y="0"/>
            <a:ext cx="4356295" cy="6858000"/>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5"/>
          <a:srcRect l="46136"/>
          <a:stretch/>
        </p:blipFill>
        <p:spPr>
          <a:xfrm>
            <a:off x="7638757" y="0"/>
            <a:ext cx="4553244" cy="6858000"/>
          </a:xfrm>
          <a:prstGeom prst="rect">
            <a:avLst/>
          </a:prstGeom>
        </p:spPr>
      </p:pic>
      <p:grpSp>
        <p:nvGrpSpPr>
          <p:cNvPr id="5" name="Group 4">
            <a:extLst>
              <a:ext uri="{FF2B5EF4-FFF2-40B4-BE49-F238E27FC236}">
                <a16:creationId xmlns:a16="http://schemas.microsoft.com/office/drawing/2014/main" id="{62661E5E-900D-4DAC-816D-3227A9778B0E}"/>
              </a:ext>
            </a:extLst>
          </p:cNvPr>
          <p:cNvGrpSpPr/>
          <p:nvPr/>
        </p:nvGrpSpPr>
        <p:grpSpPr>
          <a:xfrm>
            <a:off x="330416" y="5751240"/>
            <a:ext cx="4443722" cy="965724"/>
            <a:chOff x="330416" y="5751240"/>
            <a:chExt cx="4443722" cy="965724"/>
          </a:xfrm>
        </p:grpSpPr>
        <p:sp>
          <p:nvSpPr>
            <p:cNvPr id="2" name="Rectangle 1">
              <a:extLst>
                <a:ext uri="{FF2B5EF4-FFF2-40B4-BE49-F238E27FC236}">
                  <a16:creationId xmlns:a16="http://schemas.microsoft.com/office/drawing/2014/main" id="{6532AF7B-D6B6-4F0E-817B-36C474AA2CA0}"/>
                </a:ext>
              </a:extLst>
            </p:cNvPr>
            <p:cNvSpPr/>
            <p:nvPr/>
          </p:nvSpPr>
          <p:spPr>
            <a:xfrm>
              <a:off x="411827" y="5751240"/>
              <a:ext cx="2424266" cy="75887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68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F537227-19B8-4813-A3C4-540DCA543A84}"/>
                </a:ext>
              </a:extLst>
            </p:cNvPr>
            <p:cNvPicPr>
              <a:picLocks noChangeAspect="1"/>
            </p:cNvPicPr>
            <p:nvPr/>
          </p:nvPicPr>
          <p:blipFill>
            <a:blip r:embed="rId6"/>
            <a:stretch>
              <a:fillRect/>
            </a:stretch>
          </p:blipFill>
          <p:spPr>
            <a:xfrm>
              <a:off x="330416" y="5958091"/>
              <a:ext cx="2873106" cy="690009"/>
            </a:xfrm>
            <a:prstGeom prst="rect">
              <a:avLst/>
            </a:prstGeom>
          </p:spPr>
        </p:pic>
        <p:pic>
          <p:nvPicPr>
            <p:cNvPr id="10" name="Picture 9" descr="Text, letter&#10;&#10;Description automatically generated">
              <a:extLst>
                <a:ext uri="{FF2B5EF4-FFF2-40B4-BE49-F238E27FC236}">
                  <a16:creationId xmlns:a16="http://schemas.microsoft.com/office/drawing/2014/main" id="{D161CC29-BE3A-463F-BF52-F31B86BB964F}"/>
                </a:ext>
              </a:extLst>
            </p:cNvPr>
            <p:cNvPicPr>
              <a:picLocks noChangeAspect="1"/>
            </p:cNvPicPr>
            <p:nvPr/>
          </p:nvPicPr>
          <p:blipFill rotWithShape="1">
            <a:blip r:embed="rId7">
              <a:extLst>
                <a:ext uri="{28A0092B-C50C-407E-A947-70E740481C1C}">
                  <a14:useLocalDpi xmlns:a14="http://schemas.microsoft.com/office/drawing/2010/main" val="0"/>
                </a:ext>
              </a:extLst>
            </a:blip>
            <a:srcRect l="33700" t="23775" r="9647" b="19269"/>
            <a:stretch/>
          </p:blipFill>
          <p:spPr>
            <a:xfrm>
              <a:off x="3276446" y="5894129"/>
              <a:ext cx="1497692" cy="822835"/>
            </a:xfrm>
            <a:prstGeom prst="rect">
              <a:avLst/>
            </a:prstGeom>
          </p:spPr>
        </p:pic>
      </p:grpSp>
      <p:sp>
        <p:nvSpPr>
          <p:cNvPr id="6" name="TextBox 5">
            <a:extLst>
              <a:ext uri="{FF2B5EF4-FFF2-40B4-BE49-F238E27FC236}">
                <a16:creationId xmlns:a16="http://schemas.microsoft.com/office/drawing/2014/main" id="{1EBB47AA-EC74-4529-8169-9931413EE3AB}"/>
              </a:ext>
            </a:extLst>
          </p:cNvPr>
          <p:cNvSpPr txBox="1"/>
          <p:nvPr/>
        </p:nvSpPr>
        <p:spPr>
          <a:xfrm>
            <a:off x="847064" y="253656"/>
            <a:ext cx="7159122" cy="5755422"/>
          </a:xfrm>
          <a:prstGeom prst="rect">
            <a:avLst/>
          </a:prstGeom>
          <a:noFill/>
        </p:spPr>
        <p:txBody>
          <a:bodyPr wrap="square" rtlCol="0">
            <a:spAutoFit/>
          </a:bodyPr>
          <a:lstStyle/>
          <a:p>
            <a:r>
              <a:rPr lang="en-GB" sz="3600" b="1" dirty="0">
                <a:solidFill>
                  <a:schemeClr val="accent6">
                    <a:lumMod val="75000"/>
                  </a:schemeClr>
                </a:solidFill>
              </a:rPr>
              <a:t>	</a:t>
            </a:r>
            <a:r>
              <a:rPr lang="en-GB" sz="4400" b="1" dirty="0">
                <a:solidFill>
                  <a:schemeClr val="accent6">
                    <a:lumMod val="75000"/>
                  </a:schemeClr>
                </a:solidFill>
              </a:rPr>
              <a:t>Topics covered today</a:t>
            </a:r>
            <a:endParaRPr lang="en-GB" sz="3600" b="1" dirty="0">
              <a:solidFill>
                <a:schemeClr val="accent6">
                  <a:lumMod val="75000"/>
                </a:schemeClr>
              </a:solidFill>
            </a:endParaRPr>
          </a:p>
          <a:p>
            <a:endParaRPr lang="en-GB" dirty="0"/>
          </a:p>
          <a:p>
            <a:pPr marL="457200" indent="-457200">
              <a:buFont typeface="Arial" panose="020B0604020202020204" pitchFamily="34" charset="0"/>
              <a:buChar char="•"/>
            </a:pPr>
            <a:r>
              <a:rPr lang="en-GB" sz="3600" dirty="0">
                <a:solidFill>
                  <a:schemeClr val="accent5">
                    <a:lumMod val="50000"/>
                  </a:schemeClr>
                </a:solidFill>
              </a:rPr>
              <a:t>Introduction to the Call</a:t>
            </a:r>
          </a:p>
          <a:p>
            <a:pPr marL="457200" indent="-457200">
              <a:buFont typeface="Arial" panose="020B0604020202020204" pitchFamily="34" charset="0"/>
              <a:buChar char="•"/>
            </a:pPr>
            <a:r>
              <a:rPr lang="en-GB" sz="3600" dirty="0">
                <a:solidFill>
                  <a:schemeClr val="accent5">
                    <a:lumMod val="50000"/>
                  </a:schemeClr>
                </a:solidFill>
              </a:rPr>
              <a:t>Background </a:t>
            </a:r>
          </a:p>
          <a:p>
            <a:pPr marL="457200" indent="-457200">
              <a:buFont typeface="Arial" panose="020B0604020202020204" pitchFamily="34" charset="0"/>
              <a:buChar char="•"/>
            </a:pPr>
            <a:r>
              <a:rPr lang="en-GB" sz="3600" dirty="0">
                <a:solidFill>
                  <a:schemeClr val="accent5">
                    <a:lumMod val="50000"/>
                  </a:schemeClr>
                </a:solidFill>
              </a:rPr>
              <a:t>Who is eligible to apply</a:t>
            </a:r>
          </a:p>
          <a:p>
            <a:pPr marL="457200" indent="-457200">
              <a:buFont typeface="Arial" panose="020B0604020202020204" pitchFamily="34" charset="0"/>
              <a:buChar char="•"/>
            </a:pPr>
            <a:r>
              <a:rPr lang="en-GB" sz="3600" dirty="0">
                <a:solidFill>
                  <a:schemeClr val="accent5">
                    <a:lumMod val="50000"/>
                  </a:schemeClr>
                </a:solidFill>
              </a:rPr>
              <a:t>Eligible costs</a:t>
            </a:r>
          </a:p>
          <a:p>
            <a:pPr marL="457200" indent="-457200">
              <a:buFont typeface="Arial" panose="020B0604020202020204" pitchFamily="34" charset="0"/>
              <a:buChar char="•"/>
            </a:pPr>
            <a:r>
              <a:rPr lang="en-GB" sz="3600" dirty="0">
                <a:solidFill>
                  <a:schemeClr val="accent5">
                    <a:lumMod val="50000"/>
                  </a:schemeClr>
                </a:solidFill>
              </a:rPr>
              <a:t>How to apply</a:t>
            </a:r>
          </a:p>
          <a:p>
            <a:pPr marL="457200" indent="-457200">
              <a:buFont typeface="Arial" panose="020B0604020202020204" pitchFamily="34" charset="0"/>
              <a:buChar char="•"/>
            </a:pPr>
            <a:r>
              <a:rPr lang="en-GB" sz="3600" dirty="0">
                <a:solidFill>
                  <a:schemeClr val="accent5">
                    <a:lumMod val="50000"/>
                  </a:schemeClr>
                </a:solidFill>
              </a:rPr>
              <a:t>How proposals will be assessed</a:t>
            </a:r>
          </a:p>
          <a:p>
            <a:pPr marL="457200" indent="-457200">
              <a:buFont typeface="Arial" panose="020B0604020202020204" pitchFamily="34" charset="0"/>
              <a:buChar char="•"/>
            </a:pPr>
            <a:r>
              <a:rPr lang="en-GB" sz="3600" dirty="0">
                <a:solidFill>
                  <a:schemeClr val="accent5">
                    <a:lumMod val="50000"/>
                  </a:schemeClr>
                </a:solidFill>
              </a:rPr>
              <a:t>Your questions answered  </a:t>
            </a:r>
          </a:p>
          <a:p>
            <a:endParaRPr lang="en-GB" dirty="0"/>
          </a:p>
          <a:p>
            <a:endParaRPr lang="en-GB" dirty="0"/>
          </a:p>
          <a:p>
            <a:endParaRPr lang="en-GB" dirty="0"/>
          </a:p>
        </p:txBody>
      </p:sp>
    </p:spTree>
    <p:extLst>
      <p:ext uri="{BB962C8B-B14F-4D97-AF65-F5344CB8AC3E}">
        <p14:creationId xmlns:p14="http://schemas.microsoft.com/office/powerpoint/2010/main" val="1070633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close up of a cake&#10;&#10;Description automatically generated">
            <a:extLst>
              <a:ext uri="{FF2B5EF4-FFF2-40B4-BE49-F238E27FC236}">
                <a16:creationId xmlns:a16="http://schemas.microsoft.com/office/drawing/2014/main" id="{57B4DDB6-442A-482C-ACB0-72CA5FD5EA1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38154" r="26115"/>
          <a:stretch/>
        </p:blipFill>
        <p:spPr>
          <a:xfrm>
            <a:off x="7835704" y="0"/>
            <a:ext cx="4356295" cy="6858000"/>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5"/>
          <a:srcRect l="46136"/>
          <a:stretch/>
        </p:blipFill>
        <p:spPr>
          <a:xfrm>
            <a:off x="7638757" y="0"/>
            <a:ext cx="4553244" cy="6858000"/>
          </a:xfrm>
          <a:prstGeom prst="rect">
            <a:avLst/>
          </a:prstGeom>
        </p:spPr>
      </p:pic>
      <p:grpSp>
        <p:nvGrpSpPr>
          <p:cNvPr id="5" name="Group 4">
            <a:extLst>
              <a:ext uri="{FF2B5EF4-FFF2-40B4-BE49-F238E27FC236}">
                <a16:creationId xmlns:a16="http://schemas.microsoft.com/office/drawing/2014/main" id="{62661E5E-900D-4DAC-816D-3227A9778B0E}"/>
              </a:ext>
            </a:extLst>
          </p:cNvPr>
          <p:cNvGrpSpPr/>
          <p:nvPr/>
        </p:nvGrpSpPr>
        <p:grpSpPr>
          <a:xfrm>
            <a:off x="330416" y="5751240"/>
            <a:ext cx="4443722" cy="965724"/>
            <a:chOff x="330416" y="5751240"/>
            <a:chExt cx="4443722" cy="965724"/>
          </a:xfrm>
        </p:grpSpPr>
        <p:sp>
          <p:nvSpPr>
            <p:cNvPr id="2" name="Rectangle 1">
              <a:extLst>
                <a:ext uri="{FF2B5EF4-FFF2-40B4-BE49-F238E27FC236}">
                  <a16:creationId xmlns:a16="http://schemas.microsoft.com/office/drawing/2014/main" id="{6532AF7B-D6B6-4F0E-817B-36C474AA2CA0}"/>
                </a:ext>
              </a:extLst>
            </p:cNvPr>
            <p:cNvSpPr/>
            <p:nvPr/>
          </p:nvSpPr>
          <p:spPr>
            <a:xfrm>
              <a:off x="411827" y="5751240"/>
              <a:ext cx="2424266" cy="75887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68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F537227-19B8-4813-A3C4-540DCA543A84}"/>
                </a:ext>
              </a:extLst>
            </p:cNvPr>
            <p:cNvPicPr>
              <a:picLocks noChangeAspect="1"/>
            </p:cNvPicPr>
            <p:nvPr/>
          </p:nvPicPr>
          <p:blipFill>
            <a:blip r:embed="rId6"/>
            <a:stretch>
              <a:fillRect/>
            </a:stretch>
          </p:blipFill>
          <p:spPr>
            <a:xfrm>
              <a:off x="330416" y="5958091"/>
              <a:ext cx="2873106" cy="690009"/>
            </a:xfrm>
            <a:prstGeom prst="rect">
              <a:avLst/>
            </a:prstGeom>
          </p:spPr>
        </p:pic>
        <p:pic>
          <p:nvPicPr>
            <p:cNvPr id="10" name="Picture 9" descr="Text, letter&#10;&#10;Description automatically generated">
              <a:extLst>
                <a:ext uri="{FF2B5EF4-FFF2-40B4-BE49-F238E27FC236}">
                  <a16:creationId xmlns:a16="http://schemas.microsoft.com/office/drawing/2014/main" id="{D161CC29-BE3A-463F-BF52-F31B86BB964F}"/>
                </a:ext>
              </a:extLst>
            </p:cNvPr>
            <p:cNvPicPr>
              <a:picLocks noChangeAspect="1"/>
            </p:cNvPicPr>
            <p:nvPr/>
          </p:nvPicPr>
          <p:blipFill rotWithShape="1">
            <a:blip r:embed="rId7">
              <a:extLst>
                <a:ext uri="{28A0092B-C50C-407E-A947-70E740481C1C}">
                  <a14:useLocalDpi xmlns:a14="http://schemas.microsoft.com/office/drawing/2010/main" val="0"/>
                </a:ext>
              </a:extLst>
            </a:blip>
            <a:srcRect l="33700" t="23775" r="9647" b="19269"/>
            <a:stretch/>
          </p:blipFill>
          <p:spPr>
            <a:xfrm>
              <a:off x="3276446" y="5894129"/>
              <a:ext cx="1497692" cy="822835"/>
            </a:xfrm>
            <a:prstGeom prst="rect">
              <a:avLst/>
            </a:prstGeom>
          </p:spPr>
        </p:pic>
      </p:grpSp>
      <p:sp>
        <p:nvSpPr>
          <p:cNvPr id="7" name="Rectangle 6">
            <a:extLst>
              <a:ext uri="{FF2B5EF4-FFF2-40B4-BE49-F238E27FC236}">
                <a16:creationId xmlns:a16="http://schemas.microsoft.com/office/drawing/2014/main" id="{7E3A6095-1E95-4DF8-AFD4-432BBB7217E5}"/>
              </a:ext>
            </a:extLst>
          </p:cNvPr>
          <p:cNvSpPr/>
          <p:nvPr/>
        </p:nvSpPr>
        <p:spPr>
          <a:xfrm>
            <a:off x="107441" y="347887"/>
            <a:ext cx="7835702" cy="4909036"/>
          </a:xfrm>
          <a:prstGeom prst="rect">
            <a:avLst/>
          </a:prstGeom>
        </p:spPr>
        <p:txBody>
          <a:bodyPr wrap="square">
            <a:spAutoFit/>
          </a:bodyPr>
          <a:lstStyle/>
          <a:p>
            <a:pPr lvl="0" algn="ctr"/>
            <a:r>
              <a:rPr lang="en-GB" sz="3200" b="1" dirty="0">
                <a:solidFill>
                  <a:srgbClr val="BF28BC">
                    <a:lumMod val="75000"/>
                  </a:srgbClr>
                </a:solidFill>
              </a:rPr>
              <a:t>Introducing the Global Coronavirus Research &amp; Innovation Network call</a:t>
            </a:r>
          </a:p>
          <a:p>
            <a:pPr lvl="0"/>
            <a:endParaRPr lang="en-GB" sz="3200" dirty="0">
              <a:solidFill>
                <a:srgbClr val="201D3E"/>
              </a:solidFill>
            </a:endParaRPr>
          </a:p>
          <a:p>
            <a:pPr marL="457200" lvl="0" indent="-457200">
              <a:spcBef>
                <a:spcPts val="600"/>
              </a:spcBef>
              <a:buFont typeface="Arial" panose="020B0604020202020204" pitchFamily="34" charset="0"/>
              <a:buChar char="•"/>
            </a:pPr>
            <a:r>
              <a:rPr lang="en-GB" sz="2400" dirty="0">
                <a:solidFill>
                  <a:srgbClr val="002060"/>
                </a:solidFill>
              </a:rPr>
              <a:t>UKRI-BBSRC and DEFRA are pleased to announce this call to establish a global research and innovation </a:t>
            </a:r>
            <a:r>
              <a:rPr lang="en-GB" sz="2400" b="1" dirty="0">
                <a:solidFill>
                  <a:srgbClr val="002060"/>
                </a:solidFill>
              </a:rPr>
              <a:t>coordination</a:t>
            </a:r>
            <a:r>
              <a:rPr lang="en-GB" sz="2400" dirty="0">
                <a:solidFill>
                  <a:srgbClr val="002060"/>
                </a:solidFill>
              </a:rPr>
              <a:t> network for coronaviruses. </a:t>
            </a:r>
          </a:p>
          <a:p>
            <a:pPr marL="457200" lvl="0" indent="-457200">
              <a:spcBef>
                <a:spcPts val="600"/>
              </a:spcBef>
              <a:buFont typeface="Arial" panose="020B0604020202020204" pitchFamily="34" charset="0"/>
              <a:buChar char="•"/>
            </a:pPr>
            <a:r>
              <a:rPr lang="en-GB" sz="2400" b="1" dirty="0">
                <a:solidFill>
                  <a:srgbClr val="002060"/>
                </a:solidFill>
              </a:rPr>
              <a:t>Funding</a:t>
            </a:r>
            <a:r>
              <a:rPr lang="en-GB" sz="2400" dirty="0">
                <a:solidFill>
                  <a:srgbClr val="002060"/>
                </a:solidFill>
              </a:rPr>
              <a:t>: </a:t>
            </a:r>
            <a:r>
              <a:rPr lang="en-GB" sz="2400" dirty="0">
                <a:solidFill>
                  <a:srgbClr val="BF28BC">
                    <a:lumMod val="75000"/>
                  </a:srgbClr>
                </a:solidFill>
              </a:rPr>
              <a:t>£500,000 for a single, international network.</a:t>
            </a:r>
          </a:p>
          <a:p>
            <a:pPr marL="457200" lvl="0" indent="-457200">
              <a:spcBef>
                <a:spcPts val="600"/>
              </a:spcBef>
              <a:buFont typeface="Arial" panose="020B0604020202020204" pitchFamily="34" charset="0"/>
              <a:buChar char="•"/>
            </a:pPr>
            <a:r>
              <a:rPr lang="en-GB" sz="2400" b="1" dirty="0">
                <a:solidFill>
                  <a:srgbClr val="002060"/>
                </a:solidFill>
              </a:rPr>
              <a:t>Project length</a:t>
            </a:r>
            <a:r>
              <a:rPr lang="en-GB" sz="2400" dirty="0">
                <a:solidFill>
                  <a:srgbClr val="002060"/>
                </a:solidFill>
              </a:rPr>
              <a:t>: Up to four years (48 months).</a:t>
            </a:r>
          </a:p>
          <a:p>
            <a:pPr marL="457200" lvl="0" indent="-457200">
              <a:spcBef>
                <a:spcPts val="600"/>
              </a:spcBef>
              <a:buFont typeface="Arial" panose="020B0604020202020204" pitchFamily="34" charset="0"/>
              <a:buChar char="•"/>
            </a:pPr>
            <a:r>
              <a:rPr lang="en-GB" sz="2400" b="1" dirty="0">
                <a:solidFill>
                  <a:srgbClr val="002060"/>
                </a:solidFill>
              </a:rPr>
              <a:t>Dates</a:t>
            </a:r>
            <a:r>
              <a:rPr lang="en-GB" sz="2400" dirty="0">
                <a:solidFill>
                  <a:srgbClr val="002060"/>
                </a:solidFill>
              </a:rPr>
              <a:t>: This Call </a:t>
            </a:r>
            <a:r>
              <a:rPr lang="en-GB" sz="2400" dirty="0">
                <a:solidFill>
                  <a:srgbClr val="BF28BC">
                    <a:lumMod val="75000"/>
                  </a:srgbClr>
                </a:solidFill>
              </a:rPr>
              <a:t>opens on January 4, 2021 </a:t>
            </a:r>
            <a:r>
              <a:rPr lang="en-GB" sz="2400" dirty="0">
                <a:solidFill>
                  <a:srgbClr val="002060"/>
                </a:solidFill>
              </a:rPr>
              <a:t>and </a:t>
            </a:r>
            <a:r>
              <a:rPr lang="en-GB" sz="2400" dirty="0">
                <a:solidFill>
                  <a:srgbClr val="BF28BC">
                    <a:lumMod val="75000"/>
                  </a:srgbClr>
                </a:solidFill>
              </a:rPr>
              <a:t>closes on February 23, 2021 at 4pm. </a:t>
            </a:r>
          </a:p>
          <a:p>
            <a:pPr marL="457200" lvl="0" indent="-457200">
              <a:spcBef>
                <a:spcPts val="600"/>
              </a:spcBef>
              <a:buFont typeface="Arial" panose="020B0604020202020204" pitchFamily="34" charset="0"/>
              <a:buChar char="•"/>
            </a:pPr>
            <a:r>
              <a:rPr lang="en-GB" sz="2400" b="1" dirty="0">
                <a:solidFill>
                  <a:srgbClr val="002060"/>
                </a:solidFill>
              </a:rPr>
              <a:t>Anticipated start date</a:t>
            </a:r>
            <a:r>
              <a:rPr lang="en-GB" sz="2400" dirty="0">
                <a:solidFill>
                  <a:srgbClr val="002060"/>
                </a:solidFill>
              </a:rPr>
              <a:t>: May 2021 onwards</a:t>
            </a:r>
          </a:p>
        </p:txBody>
      </p:sp>
    </p:spTree>
    <p:extLst>
      <p:ext uri="{BB962C8B-B14F-4D97-AF65-F5344CB8AC3E}">
        <p14:creationId xmlns:p14="http://schemas.microsoft.com/office/powerpoint/2010/main" val="343936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close up of a cake&#10;&#10;Description automatically generated">
            <a:extLst>
              <a:ext uri="{FF2B5EF4-FFF2-40B4-BE49-F238E27FC236}">
                <a16:creationId xmlns:a16="http://schemas.microsoft.com/office/drawing/2014/main" id="{57B4DDB6-442A-482C-ACB0-72CA5FD5EA1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38154" r="26115"/>
          <a:stretch/>
        </p:blipFill>
        <p:spPr>
          <a:xfrm>
            <a:off x="7835704" y="0"/>
            <a:ext cx="4356295" cy="6858000"/>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5"/>
          <a:srcRect l="46136"/>
          <a:stretch/>
        </p:blipFill>
        <p:spPr>
          <a:xfrm>
            <a:off x="7638757" y="0"/>
            <a:ext cx="4553244" cy="6858000"/>
          </a:xfrm>
          <a:prstGeom prst="rect">
            <a:avLst/>
          </a:prstGeom>
        </p:spPr>
      </p:pic>
      <p:grpSp>
        <p:nvGrpSpPr>
          <p:cNvPr id="5" name="Group 4">
            <a:extLst>
              <a:ext uri="{FF2B5EF4-FFF2-40B4-BE49-F238E27FC236}">
                <a16:creationId xmlns:a16="http://schemas.microsoft.com/office/drawing/2014/main" id="{62661E5E-900D-4DAC-816D-3227A9778B0E}"/>
              </a:ext>
            </a:extLst>
          </p:cNvPr>
          <p:cNvGrpSpPr/>
          <p:nvPr/>
        </p:nvGrpSpPr>
        <p:grpSpPr>
          <a:xfrm>
            <a:off x="330416" y="5751240"/>
            <a:ext cx="4443722" cy="965724"/>
            <a:chOff x="330416" y="5751240"/>
            <a:chExt cx="4443722" cy="965724"/>
          </a:xfrm>
        </p:grpSpPr>
        <p:sp>
          <p:nvSpPr>
            <p:cNvPr id="2" name="Rectangle 1">
              <a:extLst>
                <a:ext uri="{FF2B5EF4-FFF2-40B4-BE49-F238E27FC236}">
                  <a16:creationId xmlns:a16="http://schemas.microsoft.com/office/drawing/2014/main" id="{6532AF7B-D6B6-4F0E-817B-36C474AA2CA0}"/>
                </a:ext>
              </a:extLst>
            </p:cNvPr>
            <p:cNvSpPr/>
            <p:nvPr/>
          </p:nvSpPr>
          <p:spPr>
            <a:xfrm>
              <a:off x="411827" y="5751240"/>
              <a:ext cx="2424266" cy="75887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68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F537227-19B8-4813-A3C4-540DCA543A84}"/>
                </a:ext>
              </a:extLst>
            </p:cNvPr>
            <p:cNvPicPr>
              <a:picLocks noChangeAspect="1"/>
            </p:cNvPicPr>
            <p:nvPr/>
          </p:nvPicPr>
          <p:blipFill>
            <a:blip r:embed="rId6"/>
            <a:stretch>
              <a:fillRect/>
            </a:stretch>
          </p:blipFill>
          <p:spPr>
            <a:xfrm>
              <a:off x="330416" y="5958091"/>
              <a:ext cx="2873106" cy="690009"/>
            </a:xfrm>
            <a:prstGeom prst="rect">
              <a:avLst/>
            </a:prstGeom>
          </p:spPr>
        </p:pic>
        <p:pic>
          <p:nvPicPr>
            <p:cNvPr id="10" name="Picture 9" descr="Text, letter&#10;&#10;Description automatically generated">
              <a:extLst>
                <a:ext uri="{FF2B5EF4-FFF2-40B4-BE49-F238E27FC236}">
                  <a16:creationId xmlns:a16="http://schemas.microsoft.com/office/drawing/2014/main" id="{D161CC29-BE3A-463F-BF52-F31B86BB964F}"/>
                </a:ext>
              </a:extLst>
            </p:cNvPr>
            <p:cNvPicPr>
              <a:picLocks noChangeAspect="1"/>
            </p:cNvPicPr>
            <p:nvPr/>
          </p:nvPicPr>
          <p:blipFill rotWithShape="1">
            <a:blip r:embed="rId7">
              <a:extLst>
                <a:ext uri="{28A0092B-C50C-407E-A947-70E740481C1C}">
                  <a14:useLocalDpi xmlns:a14="http://schemas.microsoft.com/office/drawing/2010/main" val="0"/>
                </a:ext>
              </a:extLst>
            </a:blip>
            <a:srcRect l="33700" t="23775" r="9647" b="19269"/>
            <a:stretch/>
          </p:blipFill>
          <p:spPr>
            <a:xfrm>
              <a:off x="3276446" y="5894129"/>
              <a:ext cx="1497692" cy="822835"/>
            </a:xfrm>
            <a:prstGeom prst="rect">
              <a:avLst/>
            </a:prstGeom>
          </p:spPr>
        </p:pic>
      </p:grpSp>
      <p:sp>
        <p:nvSpPr>
          <p:cNvPr id="6" name="Rectangle 5">
            <a:extLst>
              <a:ext uri="{FF2B5EF4-FFF2-40B4-BE49-F238E27FC236}">
                <a16:creationId xmlns:a16="http://schemas.microsoft.com/office/drawing/2014/main" id="{CE9EE672-7E93-4BA0-85DB-6CB173AE3D81}"/>
              </a:ext>
            </a:extLst>
          </p:cNvPr>
          <p:cNvSpPr/>
          <p:nvPr/>
        </p:nvSpPr>
        <p:spPr>
          <a:xfrm>
            <a:off x="36033" y="341681"/>
            <a:ext cx="7978518" cy="4739759"/>
          </a:xfrm>
          <a:prstGeom prst="rect">
            <a:avLst/>
          </a:prstGeom>
        </p:spPr>
        <p:txBody>
          <a:bodyPr wrap="square">
            <a:spAutoFit/>
          </a:bodyPr>
          <a:lstStyle/>
          <a:p>
            <a:pPr lvl="0" algn="ctr"/>
            <a:r>
              <a:rPr lang="en-GB" sz="4400" b="1" dirty="0">
                <a:solidFill>
                  <a:srgbClr val="BF28BC">
                    <a:lumMod val="75000"/>
                  </a:srgbClr>
                </a:solidFill>
              </a:rPr>
              <a:t>Background to the Call</a:t>
            </a:r>
          </a:p>
          <a:p>
            <a:pPr lvl="0"/>
            <a:endParaRPr lang="en-GB" dirty="0">
              <a:solidFill>
                <a:srgbClr val="201D3E"/>
              </a:solidFill>
            </a:endParaRPr>
          </a:p>
          <a:p>
            <a:pPr marL="285750" lvl="0" indent="-285750">
              <a:buFont typeface="Arial" panose="020B0604020202020204" pitchFamily="34" charset="0"/>
              <a:buChar char="•"/>
            </a:pPr>
            <a:r>
              <a:rPr lang="en-GB" sz="2400" dirty="0">
                <a:solidFill>
                  <a:srgbClr val="201D3E"/>
                </a:solidFill>
              </a:rPr>
              <a:t>SARS in 2002, MERS in 2012, and more recently, COVID-19 </a:t>
            </a:r>
          </a:p>
          <a:p>
            <a:pPr marL="285750" lvl="0" indent="-285750">
              <a:buFont typeface="Arial" panose="020B0604020202020204" pitchFamily="34" charset="0"/>
              <a:buChar char="•"/>
            </a:pPr>
            <a:r>
              <a:rPr lang="en-GB" sz="2400" dirty="0">
                <a:solidFill>
                  <a:srgbClr val="201D3E"/>
                </a:solidFill>
              </a:rPr>
              <a:t>Pressing need to </a:t>
            </a:r>
            <a:r>
              <a:rPr lang="en-GB" sz="2400" b="1" dirty="0">
                <a:solidFill>
                  <a:srgbClr val="201D3E"/>
                </a:solidFill>
              </a:rPr>
              <a:t>improve our biological knowledge of coronaviruses that can infect both animals and humans</a:t>
            </a:r>
            <a:r>
              <a:rPr lang="en-GB" sz="2400" dirty="0">
                <a:solidFill>
                  <a:srgbClr val="201D3E"/>
                </a:solidFill>
              </a:rPr>
              <a:t>.  </a:t>
            </a:r>
          </a:p>
          <a:p>
            <a:pPr marL="285750" lvl="0" indent="-285750">
              <a:buFont typeface="Arial" panose="020B0604020202020204" pitchFamily="34" charset="0"/>
              <a:buChar char="•"/>
            </a:pPr>
            <a:r>
              <a:rPr lang="en-GB" sz="2400" dirty="0">
                <a:solidFill>
                  <a:srgbClr val="201D3E"/>
                </a:solidFill>
              </a:rPr>
              <a:t>Key research gaps include </a:t>
            </a:r>
            <a:r>
              <a:rPr lang="en-GB" sz="2400" b="1" dirty="0">
                <a:solidFill>
                  <a:srgbClr val="201D3E"/>
                </a:solidFill>
              </a:rPr>
              <a:t>seasonality</a:t>
            </a:r>
            <a:r>
              <a:rPr lang="en-GB" sz="2400" dirty="0">
                <a:solidFill>
                  <a:srgbClr val="201D3E"/>
                </a:solidFill>
              </a:rPr>
              <a:t>, </a:t>
            </a:r>
            <a:r>
              <a:rPr lang="en-GB" sz="2400" b="1" dirty="0">
                <a:solidFill>
                  <a:srgbClr val="201D3E"/>
                </a:solidFill>
              </a:rPr>
              <a:t>transmission</a:t>
            </a:r>
            <a:r>
              <a:rPr lang="en-GB" sz="2400" dirty="0">
                <a:solidFill>
                  <a:srgbClr val="201D3E"/>
                </a:solidFill>
              </a:rPr>
              <a:t>, </a:t>
            </a:r>
            <a:r>
              <a:rPr lang="en-GB" sz="2400" b="1" dirty="0">
                <a:solidFill>
                  <a:srgbClr val="201D3E"/>
                </a:solidFill>
              </a:rPr>
              <a:t>ecology</a:t>
            </a:r>
            <a:r>
              <a:rPr lang="en-GB" sz="2400" dirty="0">
                <a:solidFill>
                  <a:srgbClr val="201D3E"/>
                </a:solidFill>
              </a:rPr>
              <a:t> and </a:t>
            </a:r>
            <a:r>
              <a:rPr lang="en-GB" sz="2400" b="1" dirty="0">
                <a:solidFill>
                  <a:srgbClr val="201D3E"/>
                </a:solidFill>
              </a:rPr>
              <a:t>evolution,</a:t>
            </a:r>
            <a:r>
              <a:rPr lang="en-GB" sz="2400" dirty="0">
                <a:solidFill>
                  <a:srgbClr val="201D3E"/>
                </a:solidFill>
              </a:rPr>
              <a:t> and </a:t>
            </a:r>
            <a:r>
              <a:rPr lang="en-GB" sz="2400" b="1" dirty="0">
                <a:solidFill>
                  <a:srgbClr val="201D3E"/>
                </a:solidFill>
              </a:rPr>
              <a:t>host response to infection</a:t>
            </a:r>
            <a:r>
              <a:rPr lang="en-GB" sz="2400" dirty="0">
                <a:solidFill>
                  <a:srgbClr val="201D3E"/>
                </a:solidFill>
              </a:rPr>
              <a:t>.</a:t>
            </a:r>
          </a:p>
          <a:p>
            <a:pPr marL="285750" lvl="0" indent="-285750">
              <a:buFont typeface="Arial" panose="020B0604020202020204" pitchFamily="34" charset="0"/>
              <a:buChar char="•"/>
            </a:pPr>
            <a:r>
              <a:rPr lang="en-GB" sz="2400" dirty="0">
                <a:solidFill>
                  <a:srgbClr val="201D3E"/>
                </a:solidFill>
              </a:rPr>
              <a:t>Pinpointing underlying mechanisms responsible for coronavirus transmission between and from animal hosts, with a One Health focus, is essential for designing and implementing effective intervention strategies for future outbreaks. </a:t>
            </a:r>
          </a:p>
        </p:txBody>
      </p:sp>
    </p:spTree>
    <p:extLst>
      <p:ext uri="{BB962C8B-B14F-4D97-AF65-F5344CB8AC3E}">
        <p14:creationId xmlns:p14="http://schemas.microsoft.com/office/powerpoint/2010/main" val="3655206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close up of a cake&#10;&#10;Description automatically generated">
            <a:extLst>
              <a:ext uri="{FF2B5EF4-FFF2-40B4-BE49-F238E27FC236}">
                <a16:creationId xmlns:a16="http://schemas.microsoft.com/office/drawing/2014/main" id="{57B4DDB6-442A-482C-ACB0-72CA5FD5EA1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38154" r="26115"/>
          <a:stretch/>
        </p:blipFill>
        <p:spPr>
          <a:xfrm>
            <a:off x="7835704" y="0"/>
            <a:ext cx="4356295" cy="6858000"/>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5"/>
          <a:srcRect l="46136"/>
          <a:stretch/>
        </p:blipFill>
        <p:spPr>
          <a:xfrm>
            <a:off x="7638757" y="0"/>
            <a:ext cx="4553244" cy="6858000"/>
          </a:xfrm>
          <a:prstGeom prst="rect">
            <a:avLst/>
          </a:prstGeom>
        </p:spPr>
      </p:pic>
      <p:grpSp>
        <p:nvGrpSpPr>
          <p:cNvPr id="5" name="Group 4">
            <a:extLst>
              <a:ext uri="{FF2B5EF4-FFF2-40B4-BE49-F238E27FC236}">
                <a16:creationId xmlns:a16="http://schemas.microsoft.com/office/drawing/2014/main" id="{62661E5E-900D-4DAC-816D-3227A9778B0E}"/>
              </a:ext>
            </a:extLst>
          </p:cNvPr>
          <p:cNvGrpSpPr/>
          <p:nvPr/>
        </p:nvGrpSpPr>
        <p:grpSpPr>
          <a:xfrm>
            <a:off x="330416" y="5751240"/>
            <a:ext cx="4443722" cy="965724"/>
            <a:chOff x="330416" y="5751240"/>
            <a:chExt cx="4443722" cy="965724"/>
          </a:xfrm>
        </p:grpSpPr>
        <p:sp>
          <p:nvSpPr>
            <p:cNvPr id="2" name="Rectangle 1">
              <a:extLst>
                <a:ext uri="{FF2B5EF4-FFF2-40B4-BE49-F238E27FC236}">
                  <a16:creationId xmlns:a16="http://schemas.microsoft.com/office/drawing/2014/main" id="{6532AF7B-D6B6-4F0E-817B-36C474AA2CA0}"/>
                </a:ext>
              </a:extLst>
            </p:cNvPr>
            <p:cNvSpPr/>
            <p:nvPr/>
          </p:nvSpPr>
          <p:spPr>
            <a:xfrm>
              <a:off x="411827" y="5751240"/>
              <a:ext cx="2424266" cy="75887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68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F537227-19B8-4813-A3C4-540DCA543A84}"/>
                </a:ext>
              </a:extLst>
            </p:cNvPr>
            <p:cNvPicPr>
              <a:picLocks noChangeAspect="1"/>
            </p:cNvPicPr>
            <p:nvPr/>
          </p:nvPicPr>
          <p:blipFill>
            <a:blip r:embed="rId6"/>
            <a:stretch>
              <a:fillRect/>
            </a:stretch>
          </p:blipFill>
          <p:spPr>
            <a:xfrm>
              <a:off x="330416" y="5958091"/>
              <a:ext cx="2873106" cy="690009"/>
            </a:xfrm>
            <a:prstGeom prst="rect">
              <a:avLst/>
            </a:prstGeom>
          </p:spPr>
        </p:pic>
        <p:pic>
          <p:nvPicPr>
            <p:cNvPr id="10" name="Picture 9" descr="Text, letter&#10;&#10;Description automatically generated">
              <a:extLst>
                <a:ext uri="{FF2B5EF4-FFF2-40B4-BE49-F238E27FC236}">
                  <a16:creationId xmlns:a16="http://schemas.microsoft.com/office/drawing/2014/main" id="{D161CC29-BE3A-463F-BF52-F31B86BB964F}"/>
                </a:ext>
              </a:extLst>
            </p:cNvPr>
            <p:cNvPicPr>
              <a:picLocks noChangeAspect="1"/>
            </p:cNvPicPr>
            <p:nvPr/>
          </p:nvPicPr>
          <p:blipFill rotWithShape="1">
            <a:blip r:embed="rId7">
              <a:extLst>
                <a:ext uri="{28A0092B-C50C-407E-A947-70E740481C1C}">
                  <a14:useLocalDpi xmlns:a14="http://schemas.microsoft.com/office/drawing/2010/main" val="0"/>
                </a:ext>
              </a:extLst>
            </a:blip>
            <a:srcRect l="33700" t="23775" r="9647" b="19269"/>
            <a:stretch/>
          </p:blipFill>
          <p:spPr>
            <a:xfrm>
              <a:off x="3276446" y="5894129"/>
              <a:ext cx="1497692" cy="822835"/>
            </a:xfrm>
            <a:prstGeom prst="rect">
              <a:avLst/>
            </a:prstGeom>
          </p:spPr>
        </p:pic>
      </p:grpSp>
      <p:sp>
        <p:nvSpPr>
          <p:cNvPr id="7" name="Rectangle 6">
            <a:extLst>
              <a:ext uri="{FF2B5EF4-FFF2-40B4-BE49-F238E27FC236}">
                <a16:creationId xmlns:a16="http://schemas.microsoft.com/office/drawing/2014/main" id="{73CE1E88-C116-489A-AF8C-B480DEE016B6}"/>
              </a:ext>
            </a:extLst>
          </p:cNvPr>
          <p:cNvSpPr/>
          <p:nvPr/>
        </p:nvSpPr>
        <p:spPr>
          <a:xfrm>
            <a:off x="330416" y="178341"/>
            <a:ext cx="7308341" cy="5078313"/>
          </a:xfrm>
          <a:prstGeom prst="rect">
            <a:avLst/>
          </a:prstGeom>
        </p:spPr>
        <p:txBody>
          <a:bodyPr wrap="square">
            <a:spAutoFit/>
          </a:bodyPr>
          <a:lstStyle/>
          <a:p>
            <a:pPr lvl="0" algn="ctr">
              <a:defRPr/>
            </a:pPr>
            <a:r>
              <a:rPr lang="en-GB" sz="4400" b="1" dirty="0">
                <a:solidFill>
                  <a:srgbClr val="BF28BC">
                    <a:lumMod val="75000"/>
                  </a:srgbClr>
                </a:solidFill>
              </a:rPr>
              <a:t>Background to the Call</a:t>
            </a:r>
          </a:p>
          <a:p>
            <a:pPr lvl="0">
              <a:defRPr/>
            </a:pPr>
            <a:endParaRPr lang="en-GB" sz="2800" dirty="0">
              <a:solidFill>
                <a:srgbClr val="201D3E"/>
              </a:solidFill>
            </a:endParaRPr>
          </a:p>
          <a:p>
            <a:pPr marL="457200" lvl="0" indent="-457200">
              <a:buFont typeface="Arial" panose="020B0604020202020204" pitchFamily="34" charset="0"/>
              <a:buChar char="•"/>
              <a:defRPr/>
            </a:pPr>
            <a:r>
              <a:rPr lang="en-GB" sz="2800" dirty="0">
                <a:solidFill>
                  <a:srgbClr val="201D3E"/>
                </a:solidFill>
              </a:rPr>
              <a:t>International network will enable the </a:t>
            </a:r>
            <a:r>
              <a:rPr lang="en-GB" sz="2800" b="1" dirty="0">
                <a:solidFill>
                  <a:srgbClr val="201D3E"/>
                </a:solidFill>
              </a:rPr>
              <a:t>global coordination essential to support the delivery of scientific research and facilitate collaboration</a:t>
            </a:r>
            <a:r>
              <a:rPr lang="en-GB" sz="2800" dirty="0">
                <a:solidFill>
                  <a:srgbClr val="201D3E"/>
                </a:solidFill>
              </a:rPr>
              <a:t>, for a sustained, long-term One Health approach to better understanding coronaviruses.</a:t>
            </a:r>
          </a:p>
          <a:p>
            <a:pPr marL="457200" lvl="0" indent="-457200">
              <a:buFont typeface="Arial" panose="020B0604020202020204" pitchFamily="34" charset="0"/>
              <a:buChar char="•"/>
              <a:defRPr/>
            </a:pPr>
            <a:r>
              <a:rPr lang="en-GB" sz="2800" dirty="0">
                <a:solidFill>
                  <a:srgbClr val="201D3E"/>
                </a:solidFill>
              </a:rPr>
              <a:t>By bringing together researchers and stakeholders across borders, and across the animal and human coronavirus communities.</a:t>
            </a:r>
            <a:endParaRPr lang="en-GB" sz="1600" dirty="0"/>
          </a:p>
        </p:txBody>
      </p:sp>
    </p:spTree>
    <p:extLst>
      <p:ext uri="{BB962C8B-B14F-4D97-AF65-F5344CB8AC3E}">
        <p14:creationId xmlns:p14="http://schemas.microsoft.com/office/powerpoint/2010/main" val="379738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close up of a cake&#10;&#10;Description automatically generated">
            <a:extLst>
              <a:ext uri="{FF2B5EF4-FFF2-40B4-BE49-F238E27FC236}">
                <a16:creationId xmlns:a16="http://schemas.microsoft.com/office/drawing/2014/main" id="{57B4DDB6-442A-482C-ACB0-72CA5FD5EA1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38154" r="26115"/>
          <a:stretch/>
        </p:blipFill>
        <p:spPr>
          <a:xfrm>
            <a:off x="7835704" y="0"/>
            <a:ext cx="4356295" cy="6858000"/>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5"/>
          <a:srcRect l="46136"/>
          <a:stretch/>
        </p:blipFill>
        <p:spPr>
          <a:xfrm>
            <a:off x="7638757" y="0"/>
            <a:ext cx="4553244" cy="6858000"/>
          </a:xfrm>
          <a:prstGeom prst="rect">
            <a:avLst/>
          </a:prstGeom>
        </p:spPr>
      </p:pic>
      <p:grpSp>
        <p:nvGrpSpPr>
          <p:cNvPr id="5" name="Group 4">
            <a:extLst>
              <a:ext uri="{FF2B5EF4-FFF2-40B4-BE49-F238E27FC236}">
                <a16:creationId xmlns:a16="http://schemas.microsoft.com/office/drawing/2014/main" id="{62661E5E-900D-4DAC-816D-3227A9778B0E}"/>
              </a:ext>
            </a:extLst>
          </p:cNvPr>
          <p:cNvGrpSpPr/>
          <p:nvPr/>
        </p:nvGrpSpPr>
        <p:grpSpPr>
          <a:xfrm>
            <a:off x="330416" y="5751240"/>
            <a:ext cx="4443722" cy="965724"/>
            <a:chOff x="330416" y="5751240"/>
            <a:chExt cx="4443722" cy="965724"/>
          </a:xfrm>
        </p:grpSpPr>
        <p:sp>
          <p:nvSpPr>
            <p:cNvPr id="2" name="Rectangle 1">
              <a:extLst>
                <a:ext uri="{FF2B5EF4-FFF2-40B4-BE49-F238E27FC236}">
                  <a16:creationId xmlns:a16="http://schemas.microsoft.com/office/drawing/2014/main" id="{6532AF7B-D6B6-4F0E-817B-36C474AA2CA0}"/>
                </a:ext>
              </a:extLst>
            </p:cNvPr>
            <p:cNvSpPr/>
            <p:nvPr/>
          </p:nvSpPr>
          <p:spPr>
            <a:xfrm>
              <a:off x="411827" y="5751240"/>
              <a:ext cx="2424266" cy="75887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68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F537227-19B8-4813-A3C4-540DCA543A84}"/>
                </a:ext>
              </a:extLst>
            </p:cNvPr>
            <p:cNvPicPr>
              <a:picLocks noChangeAspect="1"/>
            </p:cNvPicPr>
            <p:nvPr/>
          </p:nvPicPr>
          <p:blipFill>
            <a:blip r:embed="rId6"/>
            <a:stretch>
              <a:fillRect/>
            </a:stretch>
          </p:blipFill>
          <p:spPr>
            <a:xfrm>
              <a:off x="330416" y="5958091"/>
              <a:ext cx="2873106" cy="690009"/>
            </a:xfrm>
            <a:prstGeom prst="rect">
              <a:avLst/>
            </a:prstGeom>
          </p:spPr>
        </p:pic>
        <p:pic>
          <p:nvPicPr>
            <p:cNvPr id="10" name="Picture 9" descr="Text, letter&#10;&#10;Description automatically generated">
              <a:extLst>
                <a:ext uri="{FF2B5EF4-FFF2-40B4-BE49-F238E27FC236}">
                  <a16:creationId xmlns:a16="http://schemas.microsoft.com/office/drawing/2014/main" id="{D161CC29-BE3A-463F-BF52-F31B86BB964F}"/>
                </a:ext>
              </a:extLst>
            </p:cNvPr>
            <p:cNvPicPr>
              <a:picLocks noChangeAspect="1"/>
            </p:cNvPicPr>
            <p:nvPr/>
          </p:nvPicPr>
          <p:blipFill rotWithShape="1">
            <a:blip r:embed="rId7">
              <a:extLst>
                <a:ext uri="{28A0092B-C50C-407E-A947-70E740481C1C}">
                  <a14:useLocalDpi xmlns:a14="http://schemas.microsoft.com/office/drawing/2010/main" val="0"/>
                </a:ext>
              </a:extLst>
            </a:blip>
            <a:srcRect l="33700" t="23775" r="9647" b="19269"/>
            <a:stretch/>
          </p:blipFill>
          <p:spPr>
            <a:xfrm>
              <a:off x="3276446" y="5894129"/>
              <a:ext cx="1497692" cy="822835"/>
            </a:xfrm>
            <a:prstGeom prst="rect">
              <a:avLst/>
            </a:prstGeom>
          </p:spPr>
        </p:pic>
      </p:grpSp>
      <p:sp>
        <p:nvSpPr>
          <p:cNvPr id="7" name="Rectangle 6">
            <a:extLst>
              <a:ext uri="{FF2B5EF4-FFF2-40B4-BE49-F238E27FC236}">
                <a16:creationId xmlns:a16="http://schemas.microsoft.com/office/drawing/2014/main" id="{73CE1E88-C116-489A-AF8C-B480DEE016B6}"/>
              </a:ext>
            </a:extLst>
          </p:cNvPr>
          <p:cNvSpPr/>
          <p:nvPr/>
        </p:nvSpPr>
        <p:spPr>
          <a:xfrm>
            <a:off x="330416" y="165089"/>
            <a:ext cx="7308341" cy="15296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BF28BC">
                    <a:lumMod val="75000"/>
                  </a:srgbClr>
                </a:solidFill>
                <a:effectLst/>
                <a:uLnTx/>
                <a:uFillTx/>
                <a:latin typeface="Calibri" panose="020F0502020204030204"/>
                <a:ea typeface="+mn-ea"/>
                <a:cs typeface="+mn-cs"/>
              </a:rPr>
              <a:t>Scope of the Call</a:t>
            </a:r>
          </a:p>
          <a:p>
            <a:pPr algn="just">
              <a:lnSpc>
                <a:spcPct val="107000"/>
              </a:lnSpc>
              <a:spcAft>
                <a:spcPts val="0"/>
              </a:spcAft>
            </a:pPr>
            <a:r>
              <a:rPr lang="en-GB" sz="2000" dirty="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201D3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B5AC844A-1EC0-43A5-9481-E2267DBD4EA6}"/>
              </a:ext>
            </a:extLst>
          </p:cNvPr>
          <p:cNvGrpSpPr/>
          <p:nvPr/>
        </p:nvGrpSpPr>
        <p:grpSpPr>
          <a:xfrm>
            <a:off x="949673" y="1192695"/>
            <a:ext cx="5998604" cy="4260371"/>
            <a:chOff x="949673" y="1192695"/>
            <a:chExt cx="5998604" cy="4260371"/>
          </a:xfrm>
        </p:grpSpPr>
        <p:sp>
          <p:nvSpPr>
            <p:cNvPr id="6" name="Rectangle: Rounded Corners 5">
              <a:extLst>
                <a:ext uri="{FF2B5EF4-FFF2-40B4-BE49-F238E27FC236}">
                  <a16:creationId xmlns:a16="http://schemas.microsoft.com/office/drawing/2014/main" id="{0B2A45DD-3DC7-46C7-A595-09534FC25345}"/>
                </a:ext>
              </a:extLst>
            </p:cNvPr>
            <p:cNvSpPr/>
            <p:nvPr/>
          </p:nvSpPr>
          <p:spPr>
            <a:xfrm>
              <a:off x="1011451" y="1192695"/>
              <a:ext cx="1946538" cy="1338470"/>
            </a:xfrm>
            <a:prstGeom prst="round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CBBBEC28-037C-4B57-B09F-A12B9590A570}"/>
                </a:ext>
              </a:extLst>
            </p:cNvPr>
            <p:cNvSpPr/>
            <p:nvPr/>
          </p:nvSpPr>
          <p:spPr>
            <a:xfrm>
              <a:off x="3006595" y="1192695"/>
              <a:ext cx="1946538" cy="1338470"/>
            </a:xfrm>
            <a:prstGeom prst="round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5D3DDAEB-B5EE-4FC2-8E13-A5572BDB72A9}"/>
                </a:ext>
              </a:extLst>
            </p:cNvPr>
            <p:cNvSpPr/>
            <p:nvPr/>
          </p:nvSpPr>
          <p:spPr>
            <a:xfrm>
              <a:off x="5001739" y="1192695"/>
              <a:ext cx="1946538" cy="1338470"/>
            </a:xfrm>
            <a:prstGeom prst="round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8C260B85-2C04-490E-866B-D6A4316061A6}"/>
                </a:ext>
              </a:extLst>
            </p:cNvPr>
            <p:cNvSpPr/>
            <p:nvPr/>
          </p:nvSpPr>
          <p:spPr>
            <a:xfrm>
              <a:off x="1011451" y="2690191"/>
              <a:ext cx="2873106" cy="1338470"/>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6D7481F6-36D4-4E5F-80D5-71A7019DD399}"/>
                </a:ext>
              </a:extLst>
            </p:cNvPr>
            <p:cNvSpPr/>
            <p:nvPr/>
          </p:nvSpPr>
          <p:spPr>
            <a:xfrm>
              <a:off x="4028470" y="2683565"/>
              <a:ext cx="2873106" cy="1338470"/>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CBBF60F8-089E-4F6D-88CD-CDEECB0BCA97}"/>
                </a:ext>
              </a:extLst>
            </p:cNvPr>
            <p:cNvSpPr/>
            <p:nvPr/>
          </p:nvSpPr>
          <p:spPr>
            <a:xfrm>
              <a:off x="1011451" y="4174435"/>
              <a:ext cx="5890125" cy="1278631"/>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ED47579-9B66-4507-91E0-E759DA2209BA}"/>
                </a:ext>
              </a:extLst>
            </p:cNvPr>
            <p:cNvSpPr txBox="1"/>
            <p:nvPr/>
          </p:nvSpPr>
          <p:spPr>
            <a:xfrm>
              <a:off x="1205948" y="1378226"/>
              <a:ext cx="1603700" cy="830997"/>
            </a:xfrm>
            <a:prstGeom prst="rect">
              <a:avLst/>
            </a:prstGeom>
            <a:noFill/>
          </p:spPr>
          <p:txBody>
            <a:bodyPr wrap="square" rtlCol="0">
              <a:spAutoFit/>
            </a:bodyPr>
            <a:lstStyle/>
            <a:p>
              <a:pPr algn="ctr"/>
              <a:r>
                <a:rPr lang="en-GB" sz="2400" b="1" dirty="0">
                  <a:solidFill>
                    <a:srgbClr val="FFFFFF"/>
                  </a:solidFill>
                </a:rPr>
                <a:t>Pathogen biology</a:t>
              </a:r>
            </a:p>
          </p:txBody>
        </p:sp>
        <p:sp>
          <p:nvSpPr>
            <p:cNvPr id="17" name="TextBox 16">
              <a:extLst>
                <a:ext uri="{FF2B5EF4-FFF2-40B4-BE49-F238E27FC236}">
                  <a16:creationId xmlns:a16="http://schemas.microsoft.com/office/drawing/2014/main" id="{A526B4BB-1413-4124-85C9-6C3A52A90386}"/>
                </a:ext>
              </a:extLst>
            </p:cNvPr>
            <p:cNvSpPr txBox="1"/>
            <p:nvPr/>
          </p:nvSpPr>
          <p:spPr>
            <a:xfrm>
              <a:off x="3152486" y="1404934"/>
              <a:ext cx="1652306" cy="830997"/>
            </a:xfrm>
            <a:prstGeom prst="rect">
              <a:avLst/>
            </a:prstGeom>
            <a:noFill/>
          </p:spPr>
          <p:txBody>
            <a:bodyPr wrap="square" rtlCol="0">
              <a:spAutoFit/>
            </a:bodyPr>
            <a:lstStyle/>
            <a:p>
              <a:pPr algn="ctr"/>
              <a:r>
                <a:rPr lang="en-GB" sz="2400" b="1" dirty="0">
                  <a:solidFill>
                    <a:srgbClr val="FFFFFF"/>
                  </a:solidFill>
                </a:rPr>
                <a:t>Host response </a:t>
              </a:r>
            </a:p>
          </p:txBody>
        </p:sp>
        <p:sp>
          <p:nvSpPr>
            <p:cNvPr id="18" name="TextBox 17">
              <a:extLst>
                <a:ext uri="{FF2B5EF4-FFF2-40B4-BE49-F238E27FC236}">
                  <a16:creationId xmlns:a16="http://schemas.microsoft.com/office/drawing/2014/main" id="{A6FFDB5F-DD23-4717-9657-83276102B97F}"/>
                </a:ext>
              </a:extLst>
            </p:cNvPr>
            <p:cNvSpPr txBox="1"/>
            <p:nvPr/>
          </p:nvSpPr>
          <p:spPr>
            <a:xfrm>
              <a:off x="5029079" y="1261766"/>
              <a:ext cx="1849253" cy="1200329"/>
            </a:xfrm>
            <a:prstGeom prst="rect">
              <a:avLst/>
            </a:prstGeom>
            <a:noFill/>
          </p:spPr>
          <p:txBody>
            <a:bodyPr wrap="square" rtlCol="0">
              <a:spAutoFit/>
            </a:bodyPr>
            <a:lstStyle/>
            <a:p>
              <a:pPr algn="ctr"/>
              <a:r>
                <a:rPr lang="en-GB" sz="2400" b="1" dirty="0">
                  <a:solidFill>
                    <a:srgbClr val="FFFFFF"/>
                  </a:solidFill>
                </a:rPr>
                <a:t>Effective intervention strategies</a:t>
              </a:r>
            </a:p>
          </p:txBody>
        </p:sp>
        <p:sp>
          <p:nvSpPr>
            <p:cNvPr id="19" name="TextBox 18">
              <a:extLst>
                <a:ext uri="{FF2B5EF4-FFF2-40B4-BE49-F238E27FC236}">
                  <a16:creationId xmlns:a16="http://schemas.microsoft.com/office/drawing/2014/main" id="{1BDD0FA1-BF51-4CE2-8F06-71BB40818AB8}"/>
                </a:ext>
              </a:extLst>
            </p:cNvPr>
            <p:cNvSpPr txBox="1"/>
            <p:nvPr/>
          </p:nvSpPr>
          <p:spPr>
            <a:xfrm>
              <a:off x="949673" y="2722345"/>
              <a:ext cx="2996661" cy="1200329"/>
            </a:xfrm>
            <a:prstGeom prst="rect">
              <a:avLst/>
            </a:prstGeom>
            <a:noFill/>
          </p:spPr>
          <p:txBody>
            <a:bodyPr wrap="square" rtlCol="0">
              <a:spAutoFit/>
            </a:bodyPr>
            <a:lstStyle/>
            <a:p>
              <a:pPr algn="ctr"/>
              <a:r>
                <a:rPr lang="en-GB" sz="2400" b="1" dirty="0">
                  <a:solidFill>
                    <a:srgbClr val="FFFFFF"/>
                  </a:solidFill>
                </a:rPr>
                <a:t>Comparative biology between animal and human coronaviruses</a:t>
              </a:r>
            </a:p>
          </p:txBody>
        </p:sp>
        <p:sp>
          <p:nvSpPr>
            <p:cNvPr id="20" name="TextBox 19">
              <a:extLst>
                <a:ext uri="{FF2B5EF4-FFF2-40B4-BE49-F238E27FC236}">
                  <a16:creationId xmlns:a16="http://schemas.microsoft.com/office/drawing/2014/main" id="{6ED4446E-BA09-4613-8D4B-9CF56E7B2B25}"/>
                </a:ext>
              </a:extLst>
            </p:cNvPr>
            <p:cNvSpPr txBox="1"/>
            <p:nvPr/>
          </p:nvSpPr>
          <p:spPr>
            <a:xfrm>
              <a:off x="4136005" y="2737844"/>
              <a:ext cx="2658036" cy="1200329"/>
            </a:xfrm>
            <a:prstGeom prst="rect">
              <a:avLst/>
            </a:prstGeom>
            <a:noFill/>
          </p:spPr>
          <p:txBody>
            <a:bodyPr wrap="square" rtlCol="0">
              <a:spAutoFit/>
            </a:bodyPr>
            <a:lstStyle/>
            <a:p>
              <a:pPr algn="ctr"/>
              <a:r>
                <a:rPr lang="en-GB" sz="2400" b="1" dirty="0">
                  <a:solidFill>
                    <a:srgbClr val="FFFFFF"/>
                  </a:solidFill>
                </a:rPr>
                <a:t>Data integration of animal and human coronaviruses</a:t>
              </a:r>
            </a:p>
          </p:txBody>
        </p:sp>
        <p:sp>
          <p:nvSpPr>
            <p:cNvPr id="21" name="TextBox 20">
              <a:extLst>
                <a:ext uri="{FF2B5EF4-FFF2-40B4-BE49-F238E27FC236}">
                  <a16:creationId xmlns:a16="http://schemas.microsoft.com/office/drawing/2014/main" id="{E911B0E6-6A88-4ED8-888B-5A069368FD55}"/>
                </a:ext>
              </a:extLst>
            </p:cNvPr>
            <p:cNvSpPr txBox="1"/>
            <p:nvPr/>
          </p:nvSpPr>
          <p:spPr>
            <a:xfrm>
              <a:off x="1339803" y="4406283"/>
              <a:ext cx="5263236" cy="769441"/>
            </a:xfrm>
            <a:prstGeom prst="rect">
              <a:avLst/>
            </a:prstGeom>
            <a:noFill/>
          </p:spPr>
          <p:txBody>
            <a:bodyPr wrap="square" rtlCol="0">
              <a:spAutoFit/>
            </a:bodyPr>
            <a:lstStyle/>
            <a:p>
              <a:pPr algn="ctr"/>
              <a:r>
                <a:rPr lang="en-GB" sz="4400" b="1" dirty="0">
                  <a:solidFill>
                    <a:srgbClr val="FFFFFF"/>
                  </a:solidFill>
                </a:rPr>
                <a:t>One Health</a:t>
              </a:r>
            </a:p>
          </p:txBody>
        </p:sp>
      </p:grpSp>
    </p:spTree>
    <p:extLst>
      <p:ext uri="{BB962C8B-B14F-4D97-AF65-F5344CB8AC3E}">
        <p14:creationId xmlns:p14="http://schemas.microsoft.com/office/powerpoint/2010/main" val="1309536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close up of a cake&#10;&#10;Description automatically generated">
            <a:extLst>
              <a:ext uri="{FF2B5EF4-FFF2-40B4-BE49-F238E27FC236}">
                <a16:creationId xmlns:a16="http://schemas.microsoft.com/office/drawing/2014/main" id="{57B4DDB6-442A-482C-ACB0-72CA5FD5EA1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38154" r="26115"/>
          <a:stretch/>
        </p:blipFill>
        <p:spPr>
          <a:xfrm>
            <a:off x="7835704" y="0"/>
            <a:ext cx="4356295" cy="6858000"/>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5"/>
          <a:srcRect l="46136"/>
          <a:stretch/>
        </p:blipFill>
        <p:spPr>
          <a:xfrm>
            <a:off x="7638757" y="0"/>
            <a:ext cx="4553244" cy="6858000"/>
          </a:xfrm>
          <a:prstGeom prst="rect">
            <a:avLst/>
          </a:prstGeom>
        </p:spPr>
      </p:pic>
      <p:grpSp>
        <p:nvGrpSpPr>
          <p:cNvPr id="5" name="Group 4">
            <a:extLst>
              <a:ext uri="{FF2B5EF4-FFF2-40B4-BE49-F238E27FC236}">
                <a16:creationId xmlns:a16="http://schemas.microsoft.com/office/drawing/2014/main" id="{62661E5E-900D-4DAC-816D-3227A9778B0E}"/>
              </a:ext>
            </a:extLst>
          </p:cNvPr>
          <p:cNvGrpSpPr/>
          <p:nvPr/>
        </p:nvGrpSpPr>
        <p:grpSpPr>
          <a:xfrm>
            <a:off x="330416" y="5751240"/>
            <a:ext cx="4443722" cy="965724"/>
            <a:chOff x="330416" y="5751240"/>
            <a:chExt cx="4443722" cy="965724"/>
          </a:xfrm>
        </p:grpSpPr>
        <p:sp>
          <p:nvSpPr>
            <p:cNvPr id="2" name="Rectangle 1">
              <a:extLst>
                <a:ext uri="{FF2B5EF4-FFF2-40B4-BE49-F238E27FC236}">
                  <a16:creationId xmlns:a16="http://schemas.microsoft.com/office/drawing/2014/main" id="{6532AF7B-D6B6-4F0E-817B-36C474AA2CA0}"/>
                </a:ext>
              </a:extLst>
            </p:cNvPr>
            <p:cNvSpPr/>
            <p:nvPr/>
          </p:nvSpPr>
          <p:spPr>
            <a:xfrm>
              <a:off x="411827" y="5751240"/>
              <a:ext cx="2424266" cy="75887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68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F537227-19B8-4813-A3C4-540DCA543A84}"/>
                </a:ext>
              </a:extLst>
            </p:cNvPr>
            <p:cNvPicPr>
              <a:picLocks noChangeAspect="1"/>
            </p:cNvPicPr>
            <p:nvPr/>
          </p:nvPicPr>
          <p:blipFill>
            <a:blip r:embed="rId6"/>
            <a:stretch>
              <a:fillRect/>
            </a:stretch>
          </p:blipFill>
          <p:spPr>
            <a:xfrm>
              <a:off x="330416" y="5958091"/>
              <a:ext cx="2873106" cy="690009"/>
            </a:xfrm>
            <a:prstGeom prst="rect">
              <a:avLst/>
            </a:prstGeom>
          </p:spPr>
        </p:pic>
        <p:pic>
          <p:nvPicPr>
            <p:cNvPr id="10" name="Picture 9" descr="Text, letter&#10;&#10;Description automatically generated">
              <a:extLst>
                <a:ext uri="{FF2B5EF4-FFF2-40B4-BE49-F238E27FC236}">
                  <a16:creationId xmlns:a16="http://schemas.microsoft.com/office/drawing/2014/main" id="{D161CC29-BE3A-463F-BF52-F31B86BB964F}"/>
                </a:ext>
              </a:extLst>
            </p:cNvPr>
            <p:cNvPicPr>
              <a:picLocks noChangeAspect="1"/>
            </p:cNvPicPr>
            <p:nvPr/>
          </p:nvPicPr>
          <p:blipFill rotWithShape="1">
            <a:blip r:embed="rId7">
              <a:extLst>
                <a:ext uri="{28A0092B-C50C-407E-A947-70E740481C1C}">
                  <a14:useLocalDpi xmlns:a14="http://schemas.microsoft.com/office/drawing/2010/main" val="0"/>
                </a:ext>
              </a:extLst>
            </a:blip>
            <a:srcRect l="33700" t="23775" r="9647" b="19269"/>
            <a:stretch/>
          </p:blipFill>
          <p:spPr>
            <a:xfrm>
              <a:off x="3276446" y="5894129"/>
              <a:ext cx="1497692" cy="822835"/>
            </a:xfrm>
            <a:prstGeom prst="rect">
              <a:avLst/>
            </a:prstGeom>
          </p:spPr>
        </p:pic>
      </p:grpSp>
      <p:sp>
        <p:nvSpPr>
          <p:cNvPr id="7" name="Rectangle 6">
            <a:extLst>
              <a:ext uri="{FF2B5EF4-FFF2-40B4-BE49-F238E27FC236}">
                <a16:creationId xmlns:a16="http://schemas.microsoft.com/office/drawing/2014/main" id="{73CE1E88-C116-489A-AF8C-B480DEE016B6}"/>
              </a:ext>
            </a:extLst>
          </p:cNvPr>
          <p:cNvSpPr/>
          <p:nvPr/>
        </p:nvSpPr>
        <p:spPr>
          <a:xfrm>
            <a:off x="330416" y="178341"/>
            <a:ext cx="7308341" cy="58186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BF28BC">
                    <a:lumMod val="75000"/>
                  </a:srgbClr>
                </a:solidFill>
                <a:effectLst/>
                <a:uLnTx/>
                <a:uFillTx/>
                <a:latin typeface="Calibri" panose="020F0502020204030204"/>
                <a:ea typeface="+mn-ea"/>
                <a:cs typeface="+mn-cs"/>
              </a:rPr>
              <a:t>Objectives of the Call</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01D3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2200" dirty="0">
                <a:ea typeface="Calibri" panose="020F0502020204030204" pitchFamily="34" charset="0"/>
                <a:cs typeface="Times New Roman" panose="02020603050405020304" pitchFamily="18" charset="0"/>
              </a:rPr>
              <a:t>Facilitate research collaborations and serve as a communication gateway for the global coronaviruses research community;</a:t>
            </a:r>
          </a:p>
          <a:p>
            <a:pPr marL="342900" lvl="0" indent="-342900">
              <a:lnSpc>
                <a:spcPct val="107000"/>
              </a:lnSpc>
              <a:spcAft>
                <a:spcPts val="0"/>
              </a:spcAft>
              <a:buFont typeface="Symbol" panose="05050102010706020507" pitchFamily="18" charset="2"/>
              <a:buChar char=""/>
            </a:pPr>
            <a:r>
              <a:rPr lang="en-GB" sz="2200" dirty="0">
                <a:ea typeface="Calibri" panose="020F0502020204030204" pitchFamily="34" charset="0"/>
                <a:cs typeface="Times New Roman" panose="02020603050405020304" pitchFamily="18" charset="0"/>
              </a:rPr>
              <a:t>Integrate with the human coronavirus research community;</a:t>
            </a:r>
          </a:p>
          <a:p>
            <a:pPr marL="342900" lvl="0" indent="-342900">
              <a:lnSpc>
                <a:spcPct val="107000"/>
              </a:lnSpc>
              <a:spcAft>
                <a:spcPts val="0"/>
              </a:spcAft>
              <a:buFont typeface="Symbol" panose="05050102010706020507" pitchFamily="18" charset="2"/>
              <a:buChar char=""/>
            </a:pPr>
            <a:r>
              <a:rPr lang="en-GB" sz="2200" dirty="0">
                <a:ea typeface="Calibri" panose="020F0502020204030204" pitchFamily="34" charset="0"/>
                <a:cs typeface="Times New Roman" panose="02020603050405020304" pitchFamily="18" charset="0"/>
              </a:rPr>
              <a:t>Bring together experts to analyse gaps and identify research priorities, and drive strategic agenda to better understand coronaviruses;</a:t>
            </a:r>
          </a:p>
          <a:p>
            <a:pPr marL="342900" lvl="0" indent="-342900">
              <a:lnSpc>
                <a:spcPct val="107000"/>
              </a:lnSpc>
              <a:spcAft>
                <a:spcPts val="800"/>
              </a:spcAft>
              <a:buFont typeface="Symbol" panose="05050102010706020507" pitchFamily="18" charset="2"/>
              <a:buChar char=""/>
            </a:pPr>
            <a:r>
              <a:rPr lang="en-GB" sz="2200" dirty="0">
                <a:ea typeface="Calibri" panose="020F0502020204030204" pitchFamily="34" charset="0"/>
                <a:cs typeface="Times New Roman" panose="02020603050405020304" pitchFamily="18" charset="0"/>
              </a:rPr>
              <a:t>Facilitate sharing of existing knowledge by coordinating current research activities, sharing reagents and resources.</a:t>
            </a:r>
          </a:p>
          <a:p>
            <a:pPr marL="342900" lvl="0" indent="-342900">
              <a:lnSpc>
                <a:spcPct val="107000"/>
              </a:lnSpc>
              <a:spcAft>
                <a:spcPts val="800"/>
              </a:spcAft>
              <a:buFont typeface="Symbol" panose="05050102010706020507" pitchFamily="18" charset="2"/>
              <a:buChar char=""/>
            </a:pPr>
            <a:r>
              <a:rPr lang="en-GB" sz="2200" b="1" dirty="0">
                <a:solidFill>
                  <a:schemeClr val="accent6"/>
                </a:solidFill>
                <a:ea typeface="Calibri" panose="020F0502020204030204" pitchFamily="34" charset="0"/>
                <a:cs typeface="Times New Roman" panose="02020603050405020304" pitchFamily="18" charset="0"/>
              </a:rPr>
              <a:t>See full Call Announcement for more information.</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201D3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201D3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970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ake&#10;&#10;Description automatically generated">
            <a:extLst>
              <a:ext uri="{FF2B5EF4-FFF2-40B4-BE49-F238E27FC236}">
                <a16:creationId xmlns:a16="http://schemas.microsoft.com/office/drawing/2014/main" id="{57B4DDB6-442A-482C-ACB0-72CA5FD5EA1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38154" r="26115"/>
          <a:stretch/>
        </p:blipFill>
        <p:spPr>
          <a:xfrm>
            <a:off x="7835704" y="0"/>
            <a:ext cx="4356295" cy="6858000"/>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5"/>
          <a:srcRect l="46136"/>
          <a:stretch/>
        </p:blipFill>
        <p:spPr>
          <a:xfrm>
            <a:off x="7638757" y="0"/>
            <a:ext cx="4553244" cy="6858000"/>
          </a:xfrm>
          <a:prstGeom prst="rect">
            <a:avLst/>
          </a:prstGeom>
        </p:spPr>
      </p:pic>
      <p:grpSp>
        <p:nvGrpSpPr>
          <p:cNvPr id="5" name="Group 4">
            <a:extLst>
              <a:ext uri="{FF2B5EF4-FFF2-40B4-BE49-F238E27FC236}">
                <a16:creationId xmlns:a16="http://schemas.microsoft.com/office/drawing/2014/main" id="{62661E5E-900D-4DAC-816D-3227A9778B0E}"/>
              </a:ext>
            </a:extLst>
          </p:cNvPr>
          <p:cNvGrpSpPr/>
          <p:nvPr/>
        </p:nvGrpSpPr>
        <p:grpSpPr>
          <a:xfrm>
            <a:off x="330416" y="5751240"/>
            <a:ext cx="4443722" cy="965724"/>
            <a:chOff x="330416" y="5751240"/>
            <a:chExt cx="4443722" cy="965724"/>
          </a:xfrm>
        </p:grpSpPr>
        <p:sp>
          <p:nvSpPr>
            <p:cNvPr id="2" name="Rectangle 1">
              <a:extLst>
                <a:ext uri="{FF2B5EF4-FFF2-40B4-BE49-F238E27FC236}">
                  <a16:creationId xmlns:a16="http://schemas.microsoft.com/office/drawing/2014/main" id="{6532AF7B-D6B6-4F0E-817B-36C474AA2CA0}"/>
                </a:ext>
              </a:extLst>
            </p:cNvPr>
            <p:cNvSpPr/>
            <p:nvPr/>
          </p:nvSpPr>
          <p:spPr>
            <a:xfrm>
              <a:off x="411827" y="5751240"/>
              <a:ext cx="2424266" cy="75887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68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F537227-19B8-4813-A3C4-540DCA543A84}"/>
                </a:ext>
              </a:extLst>
            </p:cNvPr>
            <p:cNvPicPr>
              <a:picLocks noChangeAspect="1"/>
            </p:cNvPicPr>
            <p:nvPr/>
          </p:nvPicPr>
          <p:blipFill>
            <a:blip r:embed="rId6"/>
            <a:stretch>
              <a:fillRect/>
            </a:stretch>
          </p:blipFill>
          <p:spPr>
            <a:xfrm>
              <a:off x="330416" y="5958091"/>
              <a:ext cx="2873106" cy="690009"/>
            </a:xfrm>
            <a:prstGeom prst="rect">
              <a:avLst/>
            </a:prstGeom>
          </p:spPr>
        </p:pic>
        <p:pic>
          <p:nvPicPr>
            <p:cNvPr id="10" name="Picture 9" descr="Text, letter&#10;&#10;Description automatically generated">
              <a:extLst>
                <a:ext uri="{FF2B5EF4-FFF2-40B4-BE49-F238E27FC236}">
                  <a16:creationId xmlns:a16="http://schemas.microsoft.com/office/drawing/2014/main" id="{D161CC29-BE3A-463F-BF52-F31B86BB964F}"/>
                </a:ext>
              </a:extLst>
            </p:cNvPr>
            <p:cNvPicPr>
              <a:picLocks noChangeAspect="1"/>
            </p:cNvPicPr>
            <p:nvPr/>
          </p:nvPicPr>
          <p:blipFill rotWithShape="1">
            <a:blip r:embed="rId7">
              <a:extLst>
                <a:ext uri="{28A0092B-C50C-407E-A947-70E740481C1C}">
                  <a14:useLocalDpi xmlns:a14="http://schemas.microsoft.com/office/drawing/2010/main" val="0"/>
                </a:ext>
              </a:extLst>
            </a:blip>
            <a:srcRect l="33700" t="23775" r="9647" b="19269"/>
            <a:stretch/>
          </p:blipFill>
          <p:spPr>
            <a:xfrm>
              <a:off x="3276446" y="5894129"/>
              <a:ext cx="1497692" cy="822835"/>
            </a:xfrm>
            <a:prstGeom prst="rect">
              <a:avLst/>
            </a:prstGeom>
          </p:spPr>
        </p:pic>
      </p:grpSp>
      <p:sp>
        <p:nvSpPr>
          <p:cNvPr id="7" name="Rectangle 6">
            <a:extLst>
              <a:ext uri="{FF2B5EF4-FFF2-40B4-BE49-F238E27FC236}">
                <a16:creationId xmlns:a16="http://schemas.microsoft.com/office/drawing/2014/main" id="{73CE1E88-C116-489A-AF8C-B480DEE016B6}"/>
              </a:ext>
            </a:extLst>
          </p:cNvPr>
          <p:cNvSpPr/>
          <p:nvPr/>
        </p:nvSpPr>
        <p:spPr>
          <a:xfrm>
            <a:off x="331424" y="141036"/>
            <a:ext cx="7726655" cy="60016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BF28BC">
                    <a:lumMod val="75000"/>
                  </a:srgbClr>
                </a:solidFill>
                <a:effectLst/>
                <a:uLnTx/>
                <a:uFillTx/>
                <a:latin typeface="Calibri" panose="020F0502020204030204"/>
                <a:ea typeface="+mn-ea"/>
                <a:cs typeface="+mn-cs"/>
              </a:rPr>
              <a:t>Expected outputs</a:t>
            </a:r>
          </a:p>
          <a:p>
            <a:pPr lvl="0">
              <a:defRPr/>
            </a:pPr>
            <a:r>
              <a:rPr lang="en-GB" sz="2400" dirty="0">
                <a:solidFill>
                  <a:srgbClr val="002060"/>
                </a:solidFill>
                <a:cs typeface="Arial" panose="020B0604020202020204" pitchFamily="34" charset="0"/>
              </a:rPr>
              <a:t>The Network will be expected to coordinate and disseminate the outcomes of its activities widely and appropriately.  Specific outputs could include e.g.</a:t>
            </a:r>
          </a:p>
          <a:p>
            <a:pPr lvl="0">
              <a:defRPr/>
            </a:pPr>
            <a:endParaRPr kumimoji="0" lang="en-GB" sz="2400" b="1" i="0" u="none" strike="noStrike" kern="1200" cap="none" spc="0" normalizeH="0" baseline="0" noProof="0" dirty="0">
              <a:ln>
                <a:noFill/>
              </a:ln>
              <a:solidFill>
                <a:srgbClr val="002060"/>
              </a:solidFill>
              <a:effectLst/>
              <a:uLnTx/>
              <a:uFillTx/>
              <a:cs typeface="Arial" panose="020B0604020202020204" pitchFamily="34" charset="0"/>
            </a:endParaRPr>
          </a:p>
          <a:p>
            <a:pPr marL="342900" lvl="0" indent="-342900">
              <a:buFont typeface="Arial" panose="020B0604020202020204" pitchFamily="34" charset="0"/>
              <a:buChar char="•"/>
            </a:pPr>
            <a:r>
              <a:rPr lang="en-GB" sz="2400" b="1" dirty="0">
                <a:solidFill>
                  <a:srgbClr val="002060"/>
                </a:solidFill>
                <a:cs typeface="Arial" panose="020B0604020202020204" pitchFamily="34" charset="0"/>
              </a:rPr>
              <a:t>Networking</a:t>
            </a:r>
            <a:r>
              <a:rPr lang="en-GB" sz="2400" dirty="0">
                <a:solidFill>
                  <a:srgbClr val="002060"/>
                </a:solidFill>
                <a:cs typeface="Arial" panose="020B0604020202020204" pitchFamily="34" charset="0"/>
              </a:rPr>
              <a:t> through a range of activities (both virtual and real) directed at various levels, including symposia and workshops;</a:t>
            </a:r>
          </a:p>
          <a:p>
            <a:pPr marL="342900" lvl="0" indent="-342900">
              <a:buFont typeface="Arial" panose="020B0604020202020204" pitchFamily="34" charset="0"/>
              <a:buChar char="•"/>
            </a:pPr>
            <a:r>
              <a:rPr lang="en-GB" sz="2400" b="1" dirty="0">
                <a:solidFill>
                  <a:srgbClr val="002060"/>
                </a:solidFill>
                <a:cs typeface="Arial" panose="020B0604020202020204" pitchFamily="34" charset="0"/>
              </a:rPr>
              <a:t>Identification of research gaps </a:t>
            </a:r>
            <a:r>
              <a:rPr lang="en-GB" sz="2400" dirty="0">
                <a:solidFill>
                  <a:srgbClr val="002060"/>
                </a:solidFill>
                <a:cs typeface="Arial" panose="020B0604020202020204" pitchFamily="34" charset="0"/>
              </a:rPr>
              <a:t>and </a:t>
            </a:r>
            <a:r>
              <a:rPr lang="en-GB" sz="2400" b="1" dirty="0">
                <a:solidFill>
                  <a:srgbClr val="002060"/>
                </a:solidFill>
                <a:cs typeface="Arial" panose="020B0604020202020204" pitchFamily="34" charset="0"/>
              </a:rPr>
              <a:t>future priorities</a:t>
            </a:r>
            <a:r>
              <a:rPr lang="en-GB" sz="2400" dirty="0">
                <a:solidFill>
                  <a:srgbClr val="002060"/>
                </a:solidFill>
                <a:cs typeface="Arial" panose="020B0604020202020204" pitchFamily="34" charset="0"/>
              </a:rPr>
              <a:t>;</a:t>
            </a:r>
          </a:p>
          <a:p>
            <a:pPr marL="342900" indent="-342900">
              <a:buFont typeface="Arial" panose="020B0604020202020204" pitchFamily="34" charset="0"/>
              <a:buChar char="•"/>
            </a:pPr>
            <a:r>
              <a:rPr lang="en-GB" sz="2400" dirty="0">
                <a:solidFill>
                  <a:srgbClr val="002060"/>
                </a:solidFill>
                <a:cs typeface="Arial" panose="020B0604020202020204" pitchFamily="34" charset="0"/>
              </a:rPr>
              <a:t>A </a:t>
            </a:r>
            <a:r>
              <a:rPr lang="en-GB" sz="2400" b="1" dirty="0">
                <a:solidFill>
                  <a:srgbClr val="002060"/>
                </a:solidFill>
                <a:cs typeface="Arial" panose="020B0604020202020204" pitchFamily="34" charset="0"/>
              </a:rPr>
              <a:t>roadmap for future research priorities </a:t>
            </a:r>
            <a:r>
              <a:rPr lang="en-GB" sz="2400" dirty="0">
                <a:solidFill>
                  <a:srgbClr val="002060"/>
                </a:solidFill>
                <a:cs typeface="Arial" panose="020B0604020202020204" pitchFamily="34" charset="0"/>
              </a:rPr>
              <a:t>and potential policy papers</a:t>
            </a:r>
          </a:p>
          <a:p>
            <a:endParaRPr lang="en-GB" sz="2400" dirty="0">
              <a:solidFill>
                <a:srgbClr val="002060"/>
              </a:solidFill>
              <a:ea typeface="Calibri" panose="020F0502020204030204" pitchFamily="34" charset="0"/>
              <a:cs typeface="Arial" panose="020B0604020202020204" pitchFamily="34" charset="0"/>
            </a:endParaRPr>
          </a:p>
          <a:p>
            <a:r>
              <a:rPr kumimoji="0" lang="en-GB" sz="2400" b="0" i="0" u="none" strike="noStrike" kern="1200" cap="none" spc="0" normalizeH="0" baseline="0" noProof="0" dirty="0">
                <a:ln>
                  <a:noFill/>
                </a:ln>
                <a:solidFill>
                  <a:srgbClr val="002060"/>
                </a:solidFill>
                <a:effectLst/>
                <a:uLnTx/>
                <a:uFillTx/>
                <a:ea typeface="Calibri" panose="020F0502020204030204" pitchFamily="34" charset="0"/>
                <a:cs typeface="Arial" panose="020B0604020202020204" pitchFamily="34" charset="0"/>
              </a:rPr>
              <a:t>Network</a:t>
            </a:r>
            <a:r>
              <a:rPr lang="en-GB" sz="2400" dirty="0">
                <a:solidFill>
                  <a:srgbClr val="002060"/>
                </a:solidFill>
                <a:ea typeface="Calibri" panose="020F0502020204030204" pitchFamily="34" charset="0"/>
                <a:cs typeface="Arial" panose="020B0604020202020204" pitchFamily="34" charset="0"/>
              </a:rPr>
              <a:t>’s activity </a:t>
            </a:r>
            <a:r>
              <a:rPr kumimoji="0" lang="en-GB" sz="2400" b="0" i="0" u="none" strike="noStrike" kern="1200" cap="none" spc="0" normalizeH="0" baseline="0" noProof="0" dirty="0">
                <a:ln>
                  <a:noFill/>
                </a:ln>
                <a:solidFill>
                  <a:srgbClr val="002060"/>
                </a:solidFill>
                <a:effectLst/>
                <a:uLnTx/>
                <a:uFillTx/>
                <a:ea typeface="Calibri" panose="020F0502020204030204" pitchFamily="34" charset="0"/>
                <a:cs typeface="Arial" panose="020B0604020202020204" pitchFamily="34" charset="0"/>
              </a:rPr>
              <a:t>should </a:t>
            </a:r>
            <a:r>
              <a:rPr lang="en-GB" sz="2400" dirty="0">
                <a:solidFill>
                  <a:srgbClr val="002060"/>
                </a:solidFill>
                <a:ea typeface="Calibri" panose="020F0502020204030204" pitchFamily="34" charset="0"/>
                <a:cs typeface="Arial" panose="020B0604020202020204" pitchFamily="34" charset="0"/>
              </a:rPr>
              <a:t>compliment activities of existing networks e.g. STAR-IDAZ and Global Virus Network</a:t>
            </a:r>
            <a:endParaRPr kumimoji="0" lang="en-GB" sz="2400" b="0" i="0" u="none" strike="noStrike" kern="1200" cap="none" spc="0" normalizeH="0" baseline="0" noProof="0" dirty="0">
              <a:ln>
                <a:noFill/>
              </a:ln>
              <a:solidFill>
                <a:srgbClr val="002060"/>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201D3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78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close up of a cake&#10;&#10;Description automatically generated">
            <a:extLst>
              <a:ext uri="{FF2B5EF4-FFF2-40B4-BE49-F238E27FC236}">
                <a16:creationId xmlns:a16="http://schemas.microsoft.com/office/drawing/2014/main" id="{57B4DDB6-442A-482C-ACB0-72CA5FD5EA1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38154" r="26115"/>
          <a:stretch/>
        </p:blipFill>
        <p:spPr>
          <a:xfrm>
            <a:off x="7835704" y="0"/>
            <a:ext cx="4356295" cy="6858000"/>
          </a:xfrm>
          <a:prstGeom prst="rect">
            <a:avLst/>
          </a:prstGeom>
        </p:spPr>
      </p:pic>
      <p:pic>
        <p:nvPicPr>
          <p:cNvPr id="4" name="Picture 3">
            <a:extLst>
              <a:ext uri="{FF2B5EF4-FFF2-40B4-BE49-F238E27FC236}">
                <a16:creationId xmlns:a16="http://schemas.microsoft.com/office/drawing/2014/main" id="{608DC5B3-12E7-9040-9683-AE7231DB94F1}"/>
              </a:ext>
            </a:extLst>
          </p:cNvPr>
          <p:cNvPicPr>
            <a:picLocks noChangeAspect="1"/>
          </p:cNvPicPr>
          <p:nvPr/>
        </p:nvPicPr>
        <p:blipFill rotWithShape="1">
          <a:blip r:embed="rId5"/>
          <a:srcRect l="46136"/>
          <a:stretch/>
        </p:blipFill>
        <p:spPr>
          <a:xfrm>
            <a:off x="7638757" y="0"/>
            <a:ext cx="4553244" cy="6858000"/>
          </a:xfrm>
          <a:prstGeom prst="rect">
            <a:avLst/>
          </a:prstGeom>
        </p:spPr>
      </p:pic>
      <p:grpSp>
        <p:nvGrpSpPr>
          <p:cNvPr id="5" name="Group 4">
            <a:extLst>
              <a:ext uri="{FF2B5EF4-FFF2-40B4-BE49-F238E27FC236}">
                <a16:creationId xmlns:a16="http://schemas.microsoft.com/office/drawing/2014/main" id="{62661E5E-900D-4DAC-816D-3227A9778B0E}"/>
              </a:ext>
            </a:extLst>
          </p:cNvPr>
          <p:cNvGrpSpPr/>
          <p:nvPr/>
        </p:nvGrpSpPr>
        <p:grpSpPr>
          <a:xfrm>
            <a:off x="330416" y="5751240"/>
            <a:ext cx="4443722" cy="965724"/>
            <a:chOff x="330416" y="5751240"/>
            <a:chExt cx="4443722" cy="965724"/>
          </a:xfrm>
        </p:grpSpPr>
        <p:sp>
          <p:nvSpPr>
            <p:cNvPr id="2" name="Rectangle 1">
              <a:extLst>
                <a:ext uri="{FF2B5EF4-FFF2-40B4-BE49-F238E27FC236}">
                  <a16:creationId xmlns:a16="http://schemas.microsoft.com/office/drawing/2014/main" id="{6532AF7B-D6B6-4F0E-817B-36C474AA2CA0}"/>
                </a:ext>
              </a:extLst>
            </p:cNvPr>
            <p:cNvSpPr/>
            <p:nvPr/>
          </p:nvSpPr>
          <p:spPr>
            <a:xfrm>
              <a:off x="411827" y="5751240"/>
              <a:ext cx="2424266" cy="75887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68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F537227-19B8-4813-A3C4-540DCA543A84}"/>
                </a:ext>
              </a:extLst>
            </p:cNvPr>
            <p:cNvPicPr>
              <a:picLocks noChangeAspect="1"/>
            </p:cNvPicPr>
            <p:nvPr/>
          </p:nvPicPr>
          <p:blipFill>
            <a:blip r:embed="rId6"/>
            <a:stretch>
              <a:fillRect/>
            </a:stretch>
          </p:blipFill>
          <p:spPr>
            <a:xfrm>
              <a:off x="330416" y="5958091"/>
              <a:ext cx="2873106" cy="690009"/>
            </a:xfrm>
            <a:prstGeom prst="rect">
              <a:avLst/>
            </a:prstGeom>
          </p:spPr>
        </p:pic>
        <p:pic>
          <p:nvPicPr>
            <p:cNvPr id="10" name="Picture 9" descr="Text, letter&#10;&#10;Description automatically generated">
              <a:extLst>
                <a:ext uri="{FF2B5EF4-FFF2-40B4-BE49-F238E27FC236}">
                  <a16:creationId xmlns:a16="http://schemas.microsoft.com/office/drawing/2014/main" id="{D161CC29-BE3A-463F-BF52-F31B86BB964F}"/>
                </a:ext>
              </a:extLst>
            </p:cNvPr>
            <p:cNvPicPr>
              <a:picLocks noChangeAspect="1"/>
            </p:cNvPicPr>
            <p:nvPr/>
          </p:nvPicPr>
          <p:blipFill rotWithShape="1">
            <a:blip r:embed="rId7">
              <a:extLst>
                <a:ext uri="{28A0092B-C50C-407E-A947-70E740481C1C}">
                  <a14:useLocalDpi xmlns:a14="http://schemas.microsoft.com/office/drawing/2010/main" val="0"/>
                </a:ext>
              </a:extLst>
            </a:blip>
            <a:srcRect l="33700" t="23775" r="9647" b="19269"/>
            <a:stretch/>
          </p:blipFill>
          <p:spPr>
            <a:xfrm>
              <a:off x="3276446" y="5894129"/>
              <a:ext cx="1497692" cy="822835"/>
            </a:xfrm>
            <a:prstGeom prst="rect">
              <a:avLst/>
            </a:prstGeom>
          </p:spPr>
        </p:pic>
      </p:grpSp>
      <p:sp>
        <p:nvSpPr>
          <p:cNvPr id="7" name="Rectangle 6">
            <a:extLst>
              <a:ext uri="{FF2B5EF4-FFF2-40B4-BE49-F238E27FC236}">
                <a16:creationId xmlns:a16="http://schemas.microsoft.com/office/drawing/2014/main" id="{73CE1E88-C116-489A-AF8C-B480DEE016B6}"/>
              </a:ext>
            </a:extLst>
          </p:cNvPr>
          <p:cNvSpPr/>
          <p:nvPr/>
        </p:nvSpPr>
        <p:spPr>
          <a:xfrm>
            <a:off x="330416" y="178341"/>
            <a:ext cx="7308341" cy="66897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BF28BC">
                    <a:lumMod val="75000"/>
                  </a:srgbClr>
                </a:solidFill>
                <a:effectLst/>
                <a:uLnTx/>
                <a:uFillTx/>
                <a:latin typeface="Calibri" panose="020F0502020204030204"/>
                <a:ea typeface="+mn-ea"/>
                <a:cs typeface="+mn-cs"/>
              </a:rPr>
              <a:t>Expected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42900" lvl="0" indent="-342900">
              <a:lnSpc>
                <a:spcPct val="107000"/>
              </a:lnSpc>
              <a:spcAft>
                <a:spcPts val="0"/>
              </a:spcAft>
              <a:buFont typeface="Symbol" panose="05050102010706020507" pitchFamily="18" charset="2"/>
              <a:buChar char=""/>
            </a:pPr>
            <a:r>
              <a:rPr lang="en-GB" sz="2400" b="1" dirty="0">
                <a:solidFill>
                  <a:srgbClr val="002060"/>
                </a:solidFill>
                <a:ea typeface="Calibri" panose="020F0502020204030204" pitchFamily="34" charset="0"/>
                <a:cs typeface="Times New Roman" panose="02020603050405020304" pitchFamily="18" charset="0"/>
              </a:rPr>
              <a:t>Increased integration of human-veterinary coronaviruses research</a:t>
            </a:r>
            <a:r>
              <a:rPr lang="en-GB" sz="2400" dirty="0">
                <a:solidFill>
                  <a:srgbClr val="002060"/>
                </a:solidFill>
                <a:ea typeface="Calibri" panose="020F0502020204030204" pitchFamily="34" charset="0"/>
                <a:cs typeface="Times New Roman" panose="02020603050405020304" pitchFamily="18" charset="0"/>
              </a:rPr>
              <a:t> and innovation capacity and capability (One Health approach);</a:t>
            </a:r>
          </a:p>
          <a:p>
            <a:pPr marL="342900" lvl="0" indent="-342900">
              <a:lnSpc>
                <a:spcPct val="107000"/>
              </a:lnSpc>
              <a:spcAft>
                <a:spcPts val="0"/>
              </a:spcAft>
              <a:buFont typeface="Symbol" panose="05050102010706020507" pitchFamily="18" charset="2"/>
              <a:buChar char=""/>
            </a:pPr>
            <a:r>
              <a:rPr lang="en-GB" sz="2400" b="1" dirty="0">
                <a:solidFill>
                  <a:srgbClr val="002060"/>
                </a:solidFill>
                <a:ea typeface="Calibri" panose="020F0502020204030204" pitchFamily="34" charset="0"/>
                <a:cs typeface="Times New Roman" panose="02020603050405020304" pitchFamily="18" charset="0"/>
              </a:rPr>
              <a:t>Deeper understanding of coronaviruses</a:t>
            </a:r>
            <a:r>
              <a:rPr lang="en-GB" sz="2400" dirty="0">
                <a:solidFill>
                  <a:srgbClr val="002060"/>
                </a:solidFill>
                <a:ea typeface="Calibri" panose="020F0502020204030204" pitchFamily="34" charset="0"/>
                <a:cs typeface="Times New Roman" panose="02020603050405020304" pitchFamily="18" charset="0"/>
              </a:rPr>
              <a:t>;</a:t>
            </a:r>
          </a:p>
          <a:p>
            <a:pPr marL="342900" lvl="0" indent="-342900">
              <a:lnSpc>
                <a:spcPct val="107000"/>
              </a:lnSpc>
              <a:spcAft>
                <a:spcPts val="0"/>
              </a:spcAft>
              <a:buFont typeface="Symbol" panose="05050102010706020507" pitchFamily="18" charset="2"/>
              <a:buChar char=""/>
            </a:pPr>
            <a:r>
              <a:rPr lang="en-GB" sz="2400" dirty="0">
                <a:solidFill>
                  <a:srgbClr val="002060"/>
                </a:solidFill>
                <a:ea typeface="Calibri" panose="020F0502020204030204" pitchFamily="34" charset="0"/>
                <a:cs typeface="Times New Roman" panose="02020603050405020304" pitchFamily="18" charset="0"/>
              </a:rPr>
              <a:t>Strengthening understanding of ecologies at the </a:t>
            </a:r>
            <a:r>
              <a:rPr lang="en-GB" sz="2400" b="1" dirty="0">
                <a:solidFill>
                  <a:srgbClr val="002060"/>
                </a:solidFill>
                <a:ea typeface="Calibri" panose="020F0502020204030204" pitchFamily="34" charset="0"/>
                <a:cs typeface="Times New Roman" panose="02020603050405020304" pitchFamily="18" charset="0"/>
              </a:rPr>
              <a:t>animal-human-environment interface</a:t>
            </a:r>
            <a:r>
              <a:rPr lang="en-GB" sz="2400" dirty="0">
                <a:solidFill>
                  <a:srgbClr val="002060"/>
                </a:solidFill>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Symbol" panose="05050102010706020507" pitchFamily="18" charset="2"/>
              <a:buChar char=""/>
            </a:pPr>
            <a:r>
              <a:rPr lang="en-GB" sz="2400" dirty="0">
                <a:solidFill>
                  <a:srgbClr val="002060"/>
                </a:solidFill>
                <a:ea typeface="Calibri" panose="020F0502020204030204" pitchFamily="34" charset="0"/>
                <a:cs typeface="Times New Roman" panose="02020603050405020304" pitchFamily="18" charset="0"/>
              </a:rPr>
              <a:t>Possible </a:t>
            </a:r>
            <a:r>
              <a:rPr lang="en-GB" sz="2400" b="1" dirty="0">
                <a:solidFill>
                  <a:srgbClr val="002060"/>
                </a:solidFill>
                <a:ea typeface="Calibri" panose="020F0502020204030204" pitchFamily="34" charset="0"/>
                <a:cs typeface="Times New Roman" panose="02020603050405020304" pitchFamily="18" charset="0"/>
              </a:rPr>
              <a:t>intervention tools</a:t>
            </a:r>
            <a:r>
              <a:rPr lang="en-GB" sz="2400" dirty="0">
                <a:solidFill>
                  <a:srgbClr val="002060"/>
                </a:solidFill>
                <a:ea typeface="Calibri" panose="020F0502020204030204" pitchFamily="34" charset="0"/>
                <a:cs typeface="Times New Roman" panose="02020603050405020304" pitchFamily="18" charset="0"/>
              </a:rPr>
              <a:t>. </a:t>
            </a:r>
          </a:p>
          <a:p>
            <a:pPr>
              <a:lnSpc>
                <a:spcPct val="107000"/>
              </a:lnSpc>
              <a:spcAft>
                <a:spcPts val="800"/>
              </a:spcAft>
            </a:pPr>
            <a:endParaRPr lang="en-GB" sz="2400" dirty="0">
              <a:solidFill>
                <a:srgbClr val="002060"/>
              </a:solidFill>
              <a:ea typeface="Calibri" panose="020F0502020204030204" pitchFamily="34" charset="0"/>
              <a:cs typeface="Times New Roman" panose="02020603050405020304" pitchFamily="18" charset="0"/>
            </a:endParaRPr>
          </a:p>
          <a:p>
            <a:pPr>
              <a:lnSpc>
                <a:spcPct val="107000"/>
              </a:lnSpc>
              <a:spcAft>
                <a:spcPts val="800"/>
              </a:spcAft>
            </a:pPr>
            <a:r>
              <a:rPr lang="en-GB" sz="2400" dirty="0">
                <a:solidFill>
                  <a:srgbClr val="002060"/>
                </a:solidFill>
                <a:ea typeface="Calibri" panose="020F0502020204030204" pitchFamily="34" charset="0"/>
                <a:cs typeface="Times New Roman" panose="02020603050405020304" pitchFamily="18" charset="0"/>
              </a:rPr>
              <a:t>Network will be expected to disseminate the outcomes of its activities widely and appropriately (e.g. though meetings, web pages, newsletters or published reports).  </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201D3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201D3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45205"/>
      </p:ext>
    </p:extLst>
  </p:cSld>
  <p:clrMapOvr>
    <a:masterClrMapping/>
  </p:clrMapOvr>
</p:sld>
</file>

<file path=ppt/theme/theme1.xml><?xml version="1.0" encoding="utf-8"?>
<a:theme xmlns:a="http://schemas.openxmlformats.org/drawingml/2006/main" name="1_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4554F1E006A941B11C1EC20EDBA3FE" ma:contentTypeVersion="10" ma:contentTypeDescription="Create a new document." ma:contentTypeScope="" ma:versionID="7f78bb45c2d933d3bc4d62c4204cf8fa">
  <xsd:schema xmlns:xsd="http://www.w3.org/2001/XMLSchema" xmlns:xs="http://www.w3.org/2001/XMLSchema" xmlns:p="http://schemas.microsoft.com/office/2006/metadata/properties" xmlns:ns3="0b273447-2fcd-4ac6-ba96-f9147affac5e" targetNamespace="http://schemas.microsoft.com/office/2006/metadata/properties" ma:root="true" ma:fieldsID="0ce4f4b0442dbe8609b6cd7e91c7d612" ns3:_="">
    <xsd:import namespace="0b273447-2fcd-4ac6-ba96-f9147affac5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273447-2fcd-4ac6-ba96-f9147affac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232146-77A0-4A6B-AEE2-189B69D944AF}">
  <ds:schemaRefs>
    <ds:schemaRef ds:uri="http://schemas.microsoft.com/sharepoint/v3/contenttype/forms"/>
  </ds:schemaRefs>
</ds:datastoreItem>
</file>

<file path=customXml/itemProps2.xml><?xml version="1.0" encoding="utf-8"?>
<ds:datastoreItem xmlns:ds="http://schemas.openxmlformats.org/officeDocument/2006/customXml" ds:itemID="{E3F207FA-4DD2-49D2-9B25-FA33DD413BCD}">
  <ds:schemaRefs>
    <ds:schemaRef ds:uri="http://purl.org/dc/terms/"/>
    <ds:schemaRef ds:uri="http://schemas.openxmlformats.org/package/2006/metadata/core-properties"/>
    <ds:schemaRef ds:uri="0b273447-2fcd-4ac6-ba96-f9147affac5e"/>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E0B61AAC-F5F0-477C-B3EB-A827A3C88C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273447-2fcd-4ac6-ba96-f9147affac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281</TotalTime>
  <Words>1985</Words>
  <Application>Microsoft Office PowerPoint</Application>
  <PresentationFormat>Widescreen</PresentationFormat>
  <Paragraphs>174</Paragraphs>
  <Slides>16</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Symbol</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Ceri-Wyn Thomas - UKRI BBSRC</dc:creator>
  <cp:lastModifiedBy>Ceri-Wyn Thomas - UKRI BBSRC</cp:lastModifiedBy>
  <cp:revision>9</cp:revision>
  <dcterms:created xsi:type="dcterms:W3CDTF">2020-11-29T15:43:06Z</dcterms:created>
  <dcterms:modified xsi:type="dcterms:W3CDTF">2020-12-08T15:26:02Z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0x010100634554F1E006A941B11C1EC20EDBA3FE</vt:lpwstr>
  </property>
</Properties>
</file>