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sldIdLst>
    <p:sldId id="275" r:id="rId6"/>
    <p:sldId id="830" r:id="rId7"/>
    <p:sldId id="321" r:id="rId8"/>
    <p:sldId id="333" r:id="rId9"/>
    <p:sldId id="276" r:id="rId10"/>
    <p:sldId id="1164" r:id="rId11"/>
    <p:sldId id="1189" r:id="rId12"/>
    <p:sldId id="1190" r:id="rId13"/>
    <p:sldId id="1201" r:id="rId14"/>
    <p:sldId id="1191" r:id="rId15"/>
    <p:sldId id="1192" r:id="rId16"/>
    <p:sldId id="1193" r:id="rId17"/>
    <p:sldId id="1194" r:id="rId18"/>
    <p:sldId id="1199" r:id="rId19"/>
    <p:sldId id="1200" r:id="rId20"/>
    <p:sldId id="1195" r:id="rId21"/>
    <p:sldId id="1196" r:id="rId22"/>
    <p:sldId id="11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8249" autoAdjust="0"/>
  </p:normalViewPr>
  <p:slideViewPr>
    <p:cSldViewPr snapToGrid="0">
      <p:cViewPr varScale="1">
        <p:scale>
          <a:sx n="110" d="100"/>
          <a:sy n="11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AB85E-8A53-421A-AC87-47DF921B7C03}"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GB"/>
        </a:p>
      </dgm:t>
    </dgm:pt>
    <dgm:pt modelId="{1D050A9F-9954-43A8-AC6B-9AD1CB6E066F}">
      <dgm:prSet phldrT="[Text]"/>
      <dgm:spPr>
        <a:xfrm rot="16200000">
          <a:off x="-1013075" y="1014121"/>
          <a:ext cx="4747882" cy="2719638"/>
        </a:xfrm>
      </dgm:spPr>
      <dgm:t>
        <a:bodyPr/>
        <a:lstStyle/>
        <a:p>
          <a:pPr>
            <a:lnSpc>
              <a:spcPct val="100000"/>
            </a:lnSpc>
          </a:pPr>
          <a:r>
            <a:rPr lang="en-GB" b="1" u="sng">
              <a:latin typeface="Calibri" panose="020F0502020204030204"/>
              <a:ea typeface="+mn-ea"/>
              <a:cs typeface="+mn-cs"/>
            </a:rPr>
            <a:t>People, Training, and Knowledge Exchange</a:t>
          </a:r>
          <a:endParaRPr lang="en-GB" u="sng">
            <a:latin typeface="Calibri" panose="020F0502020204030204"/>
            <a:ea typeface="+mn-ea"/>
            <a:cs typeface="+mn-cs"/>
          </a:endParaRPr>
        </a:p>
      </dgm:t>
    </dgm:pt>
    <dgm:pt modelId="{2B2857DA-AC3E-45F9-8660-B5997F024C09}" type="parTrans" cxnId="{574D44EF-BBCE-47DF-B254-5B9FF91955F3}">
      <dgm:prSet/>
      <dgm:spPr/>
      <dgm:t>
        <a:bodyPr/>
        <a:lstStyle/>
        <a:p>
          <a:endParaRPr lang="en-GB"/>
        </a:p>
      </dgm:t>
    </dgm:pt>
    <dgm:pt modelId="{32584CEA-6E78-403C-BB75-8D82B1D21DAD}" type="sibTrans" cxnId="{574D44EF-BBCE-47DF-B254-5B9FF91955F3}">
      <dgm:prSet/>
      <dgm:spPr/>
      <dgm:t>
        <a:bodyPr/>
        <a:lstStyle/>
        <a:p>
          <a:endParaRPr lang="en-GB"/>
        </a:p>
      </dgm:t>
    </dgm:pt>
    <dgm:pt modelId="{1CB6543F-6DE6-4DDA-B810-0357ECD415C1}">
      <dgm:prSet phldrT="[Text]"/>
      <dgm:spPr>
        <a:xfrm rot="16200000">
          <a:off x="1910534" y="1014121"/>
          <a:ext cx="4747882" cy="2719638"/>
        </a:xfrm>
      </dgm:spPr>
      <dgm:t>
        <a:bodyPr/>
        <a:lstStyle/>
        <a:p>
          <a:pPr>
            <a:lnSpc>
              <a:spcPct val="100000"/>
            </a:lnSpc>
          </a:pPr>
          <a:r>
            <a:rPr lang="en-GB" b="1" u="sng">
              <a:latin typeface="Calibri" panose="020F0502020204030204"/>
              <a:ea typeface="+mn-ea"/>
              <a:cs typeface="+mn-cs"/>
            </a:rPr>
            <a:t>Brokerage and Engagement</a:t>
          </a:r>
          <a:endParaRPr lang="en-GB" u="sng">
            <a:latin typeface="Calibri" panose="020F0502020204030204"/>
            <a:ea typeface="+mn-ea"/>
            <a:cs typeface="+mn-cs"/>
          </a:endParaRPr>
        </a:p>
      </dgm:t>
    </dgm:pt>
    <dgm:pt modelId="{D98E5CCF-EC68-43BB-AF5D-2E76461A1068}" type="parTrans" cxnId="{67DD42F6-72C5-4E92-A209-BE8CFAC7D1C5}">
      <dgm:prSet/>
      <dgm:spPr/>
      <dgm:t>
        <a:bodyPr/>
        <a:lstStyle/>
        <a:p>
          <a:endParaRPr lang="en-GB"/>
        </a:p>
      </dgm:t>
    </dgm:pt>
    <dgm:pt modelId="{BADDF1CE-B757-4ABF-BACA-30BD82448B40}" type="sibTrans" cxnId="{67DD42F6-72C5-4E92-A209-BE8CFAC7D1C5}">
      <dgm:prSet/>
      <dgm:spPr/>
      <dgm:t>
        <a:bodyPr/>
        <a:lstStyle/>
        <a:p>
          <a:endParaRPr lang="en-GB"/>
        </a:p>
      </dgm:t>
    </dgm:pt>
    <dgm:pt modelId="{45A85581-5947-4F3F-9095-31D0E6D5E6C6}">
      <dgm:prSet phldrT="[Text]"/>
      <dgm:spPr>
        <a:xfrm rot="16200000">
          <a:off x="1910534" y="1014121"/>
          <a:ext cx="4747882" cy="2719638"/>
        </a:xfrm>
      </dgm:spPr>
      <dgm:t>
        <a:bodyPr/>
        <a:lstStyle/>
        <a:p>
          <a:pPr>
            <a:lnSpc>
              <a:spcPct val="100000"/>
            </a:lnSpc>
          </a:pPr>
          <a:r>
            <a:rPr lang="en-GB" altLang="en-US" dirty="0">
              <a:latin typeface="Calibri" panose="020F0502020204030204" pitchFamily="34" charset="0"/>
              <a:ea typeface="+mn-ea"/>
              <a:cs typeface="+mn-cs"/>
            </a:rPr>
            <a:t>21st Century Challenge Networks</a:t>
          </a:r>
          <a:endParaRPr lang="en-GB" dirty="0">
            <a:latin typeface="Calibri" panose="020F0502020204030204"/>
            <a:ea typeface="+mn-ea"/>
            <a:cs typeface="+mn-cs"/>
          </a:endParaRPr>
        </a:p>
      </dgm:t>
    </dgm:pt>
    <dgm:pt modelId="{41D6879F-EFC4-45AA-BA05-E1FD575BB5C1}" type="parTrans" cxnId="{FD7EB9CE-742C-436A-B766-EAF0FD4BF9C6}">
      <dgm:prSet/>
      <dgm:spPr/>
      <dgm:t>
        <a:bodyPr/>
        <a:lstStyle/>
        <a:p>
          <a:endParaRPr lang="en-GB"/>
        </a:p>
      </dgm:t>
    </dgm:pt>
    <dgm:pt modelId="{773103F3-AEAC-438E-B57A-C93C1E1B58AF}" type="sibTrans" cxnId="{FD7EB9CE-742C-436A-B766-EAF0FD4BF9C6}">
      <dgm:prSet/>
      <dgm:spPr/>
      <dgm:t>
        <a:bodyPr/>
        <a:lstStyle/>
        <a:p>
          <a:endParaRPr lang="en-GB"/>
        </a:p>
      </dgm:t>
    </dgm:pt>
    <dgm:pt modelId="{1FCEC6C8-A17C-45CE-B222-B2B0A314D847}">
      <dgm:prSet phldrT="[Text]"/>
      <dgm:spPr>
        <a:xfrm rot="16200000">
          <a:off x="4834145" y="1014121"/>
          <a:ext cx="4747882" cy="2719638"/>
        </a:xfrm>
      </dgm:spPr>
      <dgm:t>
        <a:bodyPr/>
        <a:lstStyle/>
        <a:p>
          <a:pPr>
            <a:lnSpc>
              <a:spcPct val="100000"/>
            </a:lnSpc>
          </a:pPr>
          <a:r>
            <a:rPr lang="en-GB" altLang="en-US" b="1" u="sng">
              <a:latin typeface="Calibri" panose="020F0502020204030204" pitchFamily="34" charset="0"/>
              <a:ea typeface="+mn-ea"/>
              <a:cs typeface="+mn-cs"/>
            </a:rPr>
            <a:t>Commercialisation, Translation, and Company Creation</a:t>
          </a:r>
          <a:endParaRPr lang="en-GB" u="sng">
            <a:latin typeface="Calibri" panose="020F0502020204030204" pitchFamily="34" charset="0"/>
            <a:ea typeface="+mn-ea"/>
            <a:cs typeface="+mn-cs"/>
          </a:endParaRPr>
        </a:p>
      </dgm:t>
    </dgm:pt>
    <dgm:pt modelId="{E41C0290-1CB5-402D-8179-1993C502AA54}" type="parTrans" cxnId="{40D3DD1D-8506-4BBC-BF92-3C5C38117FCF}">
      <dgm:prSet/>
      <dgm:spPr/>
      <dgm:t>
        <a:bodyPr/>
        <a:lstStyle/>
        <a:p>
          <a:endParaRPr lang="en-GB"/>
        </a:p>
      </dgm:t>
    </dgm:pt>
    <dgm:pt modelId="{4943E431-6CA6-411A-844B-7FCDF61DF8D5}" type="sibTrans" cxnId="{40D3DD1D-8506-4BBC-BF92-3C5C38117FCF}">
      <dgm:prSet/>
      <dgm:spPr/>
      <dgm:t>
        <a:bodyPr/>
        <a:lstStyle/>
        <a:p>
          <a:endParaRPr lang="en-GB"/>
        </a:p>
      </dgm:t>
    </dgm:pt>
    <dgm:pt modelId="{F256C9D5-A0C0-430E-9D79-154F4F4E5C95}">
      <dgm:prSet/>
      <dgm:spPr>
        <a:xfrm rot="16200000">
          <a:off x="-1013075" y="1014121"/>
          <a:ext cx="4747882" cy="2719638"/>
        </a:xfrm>
      </dgm:spPr>
      <dgm:t>
        <a:bodyPr/>
        <a:lstStyle/>
        <a:p>
          <a:pPr>
            <a:lnSpc>
              <a:spcPct val="100000"/>
            </a:lnSpc>
          </a:pPr>
          <a:r>
            <a:rPr lang="en-GB" altLang="en-US" dirty="0">
              <a:latin typeface="Calibri" panose="020F0502020204030204" pitchFamily="34" charset="0"/>
              <a:ea typeface="+mn-ea"/>
              <a:cs typeface="+mn-cs"/>
            </a:rPr>
            <a:t>Knowledge Transfer Partnerships</a:t>
          </a:r>
        </a:p>
      </dgm:t>
    </dgm:pt>
    <dgm:pt modelId="{EE25B458-5197-437A-8C75-4B50AAEF66EC}" type="parTrans" cxnId="{B755A9E1-6C84-44C2-BFAA-66E690AF65F3}">
      <dgm:prSet/>
      <dgm:spPr/>
      <dgm:t>
        <a:bodyPr/>
        <a:lstStyle/>
        <a:p>
          <a:endParaRPr lang="en-GB"/>
        </a:p>
      </dgm:t>
    </dgm:pt>
    <dgm:pt modelId="{39B0FCA0-F999-401B-B4ED-3961F478D41A}" type="sibTrans" cxnId="{B755A9E1-6C84-44C2-BFAA-66E690AF65F3}">
      <dgm:prSet/>
      <dgm:spPr/>
      <dgm:t>
        <a:bodyPr/>
        <a:lstStyle/>
        <a:p>
          <a:endParaRPr lang="en-GB"/>
        </a:p>
      </dgm:t>
    </dgm:pt>
    <dgm:pt modelId="{DE43BA4B-FEA5-43D3-A81F-E1DA608E144E}">
      <dgm:prSet/>
      <dgm:spPr>
        <a:xfrm rot="16200000">
          <a:off x="4834145" y="1014121"/>
          <a:ext cx="4747882" cy="2719638"/>
        </a:xfrm>
      </dgm:spPr>
      <dgm:t>
        <a:bodyPr/>
        <a:lstStyle/>
        <a:p>
          <a:pPr>
            <a:lnSpc>
              <a:spcPct val="100000"/>
            </a:lnSpc>
          </a:pPr>
          <a:endParaRPr lang="en-GB" dirty="0">
            <a:latin typeface="Calibri" panose="020F0502020204030204"/>
            <a:ea typeface="+mn-ea"/>
            <a:cs typeface="+mn-cs"/>
          </a:endParaRPr>
        </a:p>
      </dgm:t>
    </dgm:pt>
    <dgm:pt modelId="{E1458940-A330-4C09-AE14-1BC0500852C6}" type="parTrans" cxnId="{2F893FE3-E822-4B69-A5FC-FC11BD185834}">
      <dgm:prSet/>
      <dgm:spPr/>
      <dgm:t>
        <a:bodyPr/>
        <a:lstStyle/>
        <a:p>
          <a:endParaRPr lang="en-GB"/>
        </a:p>
      </dgm:t>
    </dgm:pt>
    <dgm:pt modelId="{2A1B9B02-0B97-4EDC-91DC-3C28747182BF}" type="sibTrans" cxnId="{2F893FE3-E822-4B69-A5FC-FC11BD185834}">
      <dgm:prSet/>
      <dgm:spPr/>
      <dgm:t>
        <a:bodyPr/>
        <a:lstStyle/>
        <a:p>
          <a:endParaRPr lang="en-GB"/>
        </a:p>
      </dgm:t>
    </dgm:pt>
    <dgm:pt modelId="{DD209F63-7FB1-4E12-B600-54F5E329FBF8}">
      <dgm:prSet/>
      <dgm:spPr>
        <a:xfrm rot="16200000">
          <a:off x="-1013075" y="1014121"/>
          <a:ext cx="4747882" cy="2719638"/>
        </a:xfrm>
      </dgm:spPr>
      <dgm:t>
        <a:bodyPr/>
        <a:lstStyle/>
        <a:p>
          <a:pPr>
            <a:lnSpc>
              <a:spcPct val="100000"/>
            </a:lnSpc>
          </a:pPr>
          <a:r>
            <a:rPr lang="en-GB" altLang="en-US">
              <a:latin typeface="Calibri" panose="020F0502020204030204" pitchFamily="34" charset="0"/>
              <a:ea typeface="+mn-ea"/>
              <a:cs typeface="+mn-cs"/>
            </a:rPr>
            <a:t>IAA</a:t>
          </a:r>
        </a:p>
      </dgm:t>
    </dgm:pt>
    <dgm:pt modelId="{DECFD8FA-32E9-465A-A042-1EE6A3D973D0}" type="parTrans" cxnId="{3BD93E25-03B9-4CE8-9DBC-2E13077740DA}">
      <dgm:prSet/>
      <dgm:spPr/>
      <dgm:t>
        <a:bodyPr/>
        <a:lstStyle/>
        <a:p>
          <a:endParaRPr lang="en-GB"/>
        </a:p>
      </dgm:t>
    </dgm:pt>
    <dgm:pt modelId="{7145D6ED-39F9-4664-81AF-D4327EBAD9C5}" type="sibTrans" cxnId="{3BD93E25-03B9-4CE8-9DBC-2E13077740DA}">
      <dgm:prSet/>
      <dgm:spPr/>
      <dgm:t>
        <a:bodyPr/>
        <a:lstStyle/>
        <a:p>
          <a:endParaRPr lang="en-GB"/>
        </a:p>
      </dgm:t>
    </dgm:pt>
    <dgm:pt modelId="{62379AE4-6614-47B2-9FF4-D29D0F99238F}">
      <dgm:prSet/>
      <dgm:spPr>
        <a:xfrm rot="16200000">
          <a:off x="1910534" y="1014121"/>
          <a:ext cx="4747882" cy="2719638"/>
        </a:xfrm>
      </dgm:spPr>
      <dgm:t>
        <a:bodyPr/>
        <a:lstStyle/>
        <a:p>
          <a:pPr>
            <a:lnSpc>
              <a:spcPct val="100000"/>
            </a:lnSpc>
          </a:pPr>
          <a:r>
            <a:rPr lang="en-GB" altLang="en-US" dirty="0">
              <a:latin typeface="Calibri" panose="020F0502020204030204" pitchFamily="34" charset="0"/>
              <a:ea typeface="+mn-ea"/>
              <a:cs typeface="+mn-cs"/>
            </a:rPr>
            <a:t>IAA</a:t>
          </a:r>
        </a:p>
      </dgm:t>
    </dgm:pt>
    <dgm:pt modelId="{05428B4F-FFD7-46F1-BC05-DCDC33F310A3}" type="parTrans" cxnId="{326B4E7F-EF53-4B11-93A2-932F493F8C3E}">
      <dgm:prSet/>
      <dgm:spPr/>
      <dgm:t>
        <a:bodyPr/>
        <a:lstStyle/>
        <a:p>
          <a:endParaRPr lang="en-GB"/>
        </a:p>
      </dgm:t>
    </dgm:pt>
    <dgm:pt modelId="{74D08F59-9A98-432E-B078-63EE708A6607}" type="sibTrans" cxnId="{326B4E7F-EF53-4B11-93A2-932F493F8C3E}">
      <dgm:prSet/>
      <dgm:spPr/>
      <dgm:t>
        <a:bodyPr/>
        <a:lstStyle/>
        <a:p>
          <a:endParaRPr lang="en-GB"/>
        </a:p>
      </dgm:t>
    </dgm:pt>
    <dgm:pt modelId="{BC3EC401-733C-419C-906A-7FCE4F9EE258}">
      <dgm:prSet/>
      <dgm:spPr>
        <a:xfrm rot="16200000">
          <a:off x="4834145" y="1014121"/>
          <a:ext cx="4747882" cy="2719638"/>
        </a:xfrm>
      </dgm:spPr>
      <dgm:t>
        <a:bodyPr/>
        <a:lstStyle/>
        <a:p>
          <a:pPr>
            <a:lnSpc>
              <a:spcPct val="100000"/>
            </a:lnSpc>
          </a:pPr>
          <a:r>
            <a:rPr lang="en-GB">
              <a:latin typeface="Calibri" panose="020F0502020204030204" pitchFamily="34" charset="0"/>
              <a:ea typeface="+mn-ea"/>
              <a:cs typeface="+mn-cs"/>
            </a:rPr>
            <a:t>IAA</a:t>
          </a:r>
        </a:p>
      </dgm:t>
    </dgm:pt>
    <dgm:pt modelId="{D27ED2FF-175E-4967-9402-01CE0EB64446}" type="parTrans" cxnId="{AF31F37F-4C18-42C1-AD3B-9EA90BE96CFD}">
      <dgm:prSet/>
      <dgm:spPr/>
      <dgm:t>
        <a:bodyPr/>
        <a:lstStyle/>
        <a:p>
          <a:endParaRPr lang="en-GB"/>
        </a:p>
      </dgm:t>
    </dgm:pt>
    <dgm:pt modelId="{32A32F54-6B6E-4DF3-84A2-F53BC7F896E8}" type="sibTrans" cxnId="{AF31F37F-4C18-42C1-AD3B-9EA90BE96CFD}">
      <dgm:prSet/>
      <dgm:spPr/>
      <dgm:t>
        <a:bodyPr/>
        <a:lstStyle/>
        <a:p>
          <a:endParaRPr lang="en-GB"/>
        </a:p>
      </dgm:t>
    </dgm:pt>
    <dgm:pt modelId="{9948C5A0-2ABB-4101-901F-81481C35B9F1}">
      <dgm:prSet/>
      <dgm:spPr>
        <a:xfrm rot="16200000">
          <a:off x="-1013075" y="1014121"/>
          <a:ext cx="4747882" cy="2719638"/>
        </a:xfrm>
      </dgm:spPr>
      <dgm:t>
        <a:bodyPr/>
        <a:lstStyle/>
        <a:p>
          <a:pPr>
            <a:lnSpc>
              <a:spcPct val="100000"/>
            </a:lnSpc>
          </a:pPr>
          <a:r>
            <a:rPr lang="en-GB" altLang="en-US">
              <a:latin typeface="Calibri" panose="020F0502020204030204" pitchFamily="34" charset="0"/>
              <a:ea typeface="+mn-ea"/>
              <a:cs typeface="+mn-cs"/>
            </a:rPr>
            <a:t>Early stage Research and Development Scheme</a:t>
          </a:r>
        </a:p>
      </dgm:t>
    </dgm:pt>
    <dgm:pt modelId="{4A33BCEA-10B7-4A9D-A88B-8163E3807244}" type="parTrans" cxnId="{BCA8242A-3226-4ACE-934A-9D01E87AB8E7}">
      <dgm:prSet/>
      <dgm:spPr/>
      <dgm:t>
        <a:bodyPr/>
        <a:lstStyle/>
        <a:p>
          <a:endParaRPr lang="en-GB"/>
        </a:p>
      </dgm:t>
    </dgm:pt>
    <dgm:pt modelId="{CC90FBDD-7A1D-41CD-AD66-D6B533AFB33D}" type="sibTrans" cxnId="{BCA8242A-3226-4ACE-934A-9D01E87AB8E7}">
      <dgm:prSet/>
      <dgm:spPr/>
      <dgm:t>
        <a:bodyPr/>
        <a:lstStyle/>
        <a:p>
          <a:endParaRPr lang="en-GB"/>
        </a:p>
      </dgm:t>
    </dgm:pt>
    <dgm:pt modelId="{82F9197E-4D8D-4FA4-A03D-FC056B5537D5}">
      <dgm:prSet/>
      <dgm:spPr>
        <a:xfrm rot="16200000">
          <a:off x="-1013075" y="1014121"/>
          <a:ext cx="4747882" cy="2719638"/>
        </a:xfrm>
      </dgm:spPr>
      <dgm:t>
        <a:bodyPr/>
        <a:lstStyle/>
        <a:p>
          <a:pPr>
            <a:lnSpc>
              <a:spcPct val="100000"/>
            </a:lnSpc>
          </a:pPr>
          <a:r>
            <a:rPr lang="en-GB" altLang="en-US">
              <a:latin typeface="Calibri" panose="020F0502020204030204" pitchFamily="34" charset="0"/>
              <a:ea typeface="+mn-ea"/>
              <a:cs typeface="+mn-cs"/>
            </a:rPr>
            <a:t>Late Stage Commercialisation Scheme</a:t>
          </a:r>
        </a:p>
      </dgm:t>
    </dgm:pt>
    <dgm:pt modelId="{A929F6A6-FCC5-4440-8F87-90C91DAD09CA}" type="parTrans" cxnId="{6FD0053F-8525-4091-AE40-E7259FC398D8}">
      <dgm:prSet/>
      <dgm:spPr/>
      <dgm:t>
        <a:bodyPr/>
        <a:lstStyle/>
        <a:p>
          <a:endParaRPr lang="en-GB"/>
        </a:p>
      </dgm:t>
    </dgm:pt>
    <dgm:pt modelId="{8279AE64-410E-47CA-A3C4-5F9C8D6505FA}" type="sibTrans" cxnId="{6FD0053F-8525-4091-AE40-E7259FC398D8}">
      <dgm:prSet/>
      <dgm:spPr/>
      <dgm:t>
        <a:bodyPr/>
        <a:lstStyle/>
        <a:p>
          <a:endParaRPr lang="en-GB"/>
        </a:p>
      </dgm:t>
    </dgm:pt>
    <dgm:pt modelId="{9034EC52-64F5-45A6-BA5C-D8F8CA71DE4A}">
      <dgm:prSet/>
      <dgm:spPr>
        <a:xfrm rot="16200000">
          <a:off x="1910534" y="1014121"/>
          <a:ext cx="4747882" cy="2719638"/>
        </a:xfrm>
      </dgm:spPr>
      <dgm:t>
        <a:bodyPr/>
        <a:lstStyle/>
        <a:p>
          <a:pPr>
            <a:lnSpc>
              <a:spcPct val="100000"/>
            </a:lnSpc>
          </a:pPr>
          <a:r>
            <a:rPr lang="en-GB" altLang="en-US">
              <a:latin typeface="Calibri" panose="020F0502020204030204" pitchFamily="34" charset="0"/>
              <a:ea typeface="+mn-ea"/>
              <a:cs typeface="+mn-cs"/>
            </a:rPr>
            <a:t>Early stage Research and Development Scheme</a:t>
          </a:r>
        </a:p>
      </dgm:t>
    </dgm:pt>
    <dgm:pt modelId="{AD2EA985-E818-4C93-84E5-59C200D0F07A}" type="parTrans" cxnId="{D28528AF-5FC3-4DCC-B375-E505303509D6}">
      <dgm:prSet/>
      <dgm:spPr/>
      <dgm:t>
        <a:bodyPr/>
        <a:lstStyle/>
        <a:p>
          <a:endParaRPr lang="en-GB"/>
        </a:p>
      </dgm:t>
    </dgm:pt>
    <dgm:pt modelId="{B5BD18C3-0EC0-417A-8E2C-20598BC550BF}" type="sibTrans" cxnId="{D28528AF-5FC3-4DCC-B375-E505303509D6}">
      <dgm:prSet/>
      <dgm:spPr/>
      <dgm:t>
        <a:bodyPr/>
        <a:lstStyle/>
        <a:p>
          <a:endParaRPr lang="en-GB"/>
        </a:p>
      </dgm:t>
    </dgm:pt>
    <dgm:pt modelId="{7EF76C50-8CAB-4792-962E-2146C654864A}">
      <dgm:prSet/>
      <dgm:spPr/>
      <dgm:t>
        <a:bodyPr/>
        <a:lstStyle/>
        <a:p>
          <a:pPr>
            <a:lnSpc>
              <a:spcPct val="100000"/>
            </a:lnSpc>
          </a:pPr>
          <a:r>
            <a:rPr lang="en-GB" altLang="en-US" dirty="0">
              <a:latin typeface="Calibri" panose="020F0502020204030204" pitchFamily="34" charset="0"/>
              <a:ea typeface="+mn-ea"/>
              <a:cs typeface="+mn-cs"/>
            </a:rPr>
            <a:t>Late Stage Commercialisation Scheme</a:t>
          </a:r>
        </a:p>
        <a:p>
          <a:pPr>
            <a:lnSpc>
              <a:spcPct val="100000"/>
            </a:lnSpc>
          </a:pPr>
          <a:r>
            <a:rPr lang="en-GB" altLang="en-US" dirty="0">
              <a:latin typeface="Calibri" panose="020F0502020204030204" pitchFamily="34" charset="0"/>
              <a:ea typeface="+mn-ea"/>
              <a:cs typeface="+mn-cs"/>
            </a:rPr>
            <a:t>Industry Engagement Fund  (IEF)</a:t>
          </a:r>
        </a:p>
        <a:p>
          <a:pPr>
            <a:lnSpc>
              <a:spcPct val="100000"/>
            </a:lnSpc>
          </a:pPr>
          <a:endParaRPr lang="en-GB" altLang="en-US" dirty="0">
            <a:latin typeface="Calibri" panose="020F0502020204030204" pitchFamily="34" charset="0"/>
            <a:ea typeface="+mn-ea"/>
            <a:cs typeface="+mn-cs"/>
          </a:endParaRPr>
        </a:p>
      </dgm:t>
    </dgm:pt>
    <dgm:pt modelId="{F91ABF04-9464-4ED2-9238-9C744B3BB1FB}" type="parTrans" cxnId="{814F69D1-B035-49D2-9BA3-86962727BB80}">
      <dgm:prSet/>
      <dgm:spPr/>
      <dgm:t>
        <a:bodyPr/>
        <a:lstStyle/>
        <a:p>
          <a:endParaRPr lang="en-GB"/>
        </a:p>
      </dgm:t>
    </dgm:pt>
    <dgm:pt modelId="{19B49FF5-5050-431A-B791-4F8A999B2DB8}" type="sibTrans" cxnId="{814F69D1-B035-49D2-9BA3-86962727BB80}">
      <dgm:prSet/>
      <dgm:spPr/>
      <dgm:t>
        <a:bodyPr/>
        <a:lstStyle/>
        <a:p>
          <a:endParaRPr lang="en-GB"/>
        </a:p>
      </dgm:t>
    </dgm:pt>
    <dgm:pt modelId="{D6F244B2-8900-4112-A6B7-4C1415460419}">
      <dgm:prSet/>
      <dgm:spPr>
        <a:xfrm rot="16200000">
          <a:off x="4834145" y="1014121"/>
          <a:ext cx="4747882" cy="2719638"/>
        </a:xfrm>
      </dgm:spPr>
      <dgm:t>
        <a:bodyPr/>
        <a:lstStyle/>
        <a:p>
          <a:pPr>
            <a:lnSpc>
              <a:spcPct val="100000"/>
            </a:lnSpc>
          </a:pPr>
          <a:endParaRPr lang="en-GB">
            <a:latin typeface="Calibri" panose="020F0502020204030204" pitchFamily="34" charset="0"/>
            <a:ea typeface="+mn-ea"/>
            <a:cs typeface="+mn-cs"/>
          </a:endParaRPr>
        </a:p>
      </dgm:t>
    </dgm:pt>
    <dgm:pt modelId="{58E6D93B-BB44-4499-90FC-E6C3F92330A5}" type="parTrans" cxnId="{F84CB0C5-5262-47D7-BA37-A7C1F3730687}">
      <dgm:prSet/>
      <dgm:spPr/>
      <dgm:t>
        <a:bodyPr/>
        <a:lstStyle/>
        <a:p>
          <a:endParaRPr lang="en-GB"/>
        </a:p>
      </dgm:t>
    </dgm:pt>
    <dgm:pt modelId="{65CF049B-191C-4718-ACBC-614919019106}" type="sibTrans" cxnId="{F84CB0C5-5262-47D7-BA37-A7C1F3730687}">
      <dgm:prSet/>
      <dgm:spPr/>
      <dgm:t>
        <a:bodyPr/>
        <a:lstStyle/>
        <a:p>
          <a:endParaRPr lang="en-GB"/>
        </a:p>
      </dgm:t>
    </dgm:pt>
    <dgm:pt modelId="{196E537C-31B3-4A2F-9D15-2F52B64C6D84}">
      <dgm:prSet/>
      <dgm:spPr>
        <a:xfrm rot="16200000">
          <a:off x="4834145" y="1014121"/>
          <a:ext cx="4747882" cy="2719638"/>
        </a:xfrm>
      </dgm:spPr>
      <dgm:t>
        <a:bodyPr/>
        <a:lstStyle/>
        <a:p>
          <a:pPr>
            <a:lnSpc>
              <a:spcPct val="100000"/>
            </a:lnSpc>
          </a:pPr>
          <a:r>
            <a:rPr lang="en-GB" altLang="en-US">
              <a:latin typeface="Calibri" panose="020F0502020204030204" pitchFamily="34" charset="0"/>
              <a:ea typeface="+mn-ea"/>
              <a:cs typeface="+mn-cs"/>
            </a:rPr>
            <a:t>Early stage Research and Development Scheme</a:t>
          </a:r>
          <a:endParaRPr lang="en-GB">
            <a:latin typeface="Calibri" panose="020F0502020204030204" pitchFamily="34" charset="0"/>
            <a:ea typeface="+mn-ea"/>
            <a:cs typeface="+mn-cs"/>
          </a:endParaRPr>
        </a:p>
      </dgm:t>
    </dgm:pt>
    <dgm:pt modelId="{E6FFF44C-090B-46ED-A05A-67F8F2D43995}" type="parTrans" cxnId="{C5161AFA-A73E-4A37-9E64-D1C91A9B4DDF}">
      <dgm:prSet/>
      <dgm:spPr/>
      <dgm:t>
        <a:bodyPr/>
        <a:lstStyle/>
        <a:p>
          <a:endParaRPr lang="en-GB"/>
        </a:p>
      </dgm:t>
    </dgm:pt>
    <dgm:pt modelId="{65492CB5-B256-48FE-B8CA-74E93E31F09A}" type="sibTrans" cxnId="{C5161AFA-A73E-4A37-9E64-D1C91A9B4DDF}">
      <dgm:prSet/>
      <dgm:spPr/>
      <dgm:t>
        <a:bodyPr/>
        <a:lstStyle/>
        <a:p>
          <a:endParaRPr lang="en-GB"/>
        </a:p>
      </dgm:t>
    </dgm:pt>
    <dgm:pt modelId="{12EB4803-098D-433C-B075-A86261F16115}">
      <dgm:prSet/>
      <dgm:spPr/>
      <dgm:t>
        <a:bodyPr/>
        <a:lstStyle/>
        <a:p>
          <a:pPr>
            <a:lnSpc>
              <a:spcPct val="100000"/>
            </a:lnSpc>
          </a:pPr>
          <a:r>
            <a:rPr lang="en-GB" altLang="en-US">
              <a:latin typeface="Calibri" panose="020F0502020204030204" pitchFamily="34" charset="0"/>
              <a:ea typeface="+mn-ea"/>
              <a:cs typeface="+mn-cs"/>
            </a:rPr>
            <a:t>Late Stage Commercialisation Scheme</a:t>
          </a:r>
        </a:p>
      </dgm:t>
    </dgm:pt>
    <dgm:pt modelId="{699CCB22-3D22-461B-850D-B20985FF297F}" type="parTrans" cxnId="{58F36CDA-EA7D-4F7E-8CDE-636ED50EC893}">
      <dgm:prSet/>
      <dgm:spPr/>
      <dgm:t>
        <a:bodyPr/>
        <a:lstStyle/>
        <a:p>
          <a:endParaRPr lang="en-GB"/>
        </a:p>
      </dgm:t>
    </dgm:pt>
    <dgm:pt modelId="{229ADDB8-5565-49BE-9387-70F6E535BE49}" type="sibTrans" cxnId="{58F36CDA-EA7D-4F7E-8CDE-636ED50EC893}">
      <dgm:prSet/>
      <dgm:spPr/>
      <dgm:t>
        <a:bodyPr/>
        <a:lstStyle/>
        <a:p>
          <a:endParaRPr lang="en-GB"/>
        </a:p>
      </dgm:t>
    </dgm:pt>
    <dgm:pt modelId="{F4BA6E1D-5D32-42A4-B0A8-25D545711719}">
      <dgm:prSet/>
      <dgm:spPr/>
      <dgm:t>
        <a:bodyPr/>
        <a:lstStyle/>
        <a:p>
          <a:pPr>
            <a:lnSpc>
              <a:spcPct val="100000"/>
            </a:lnSpc>
          </a:pPr>
          <a:r>
            <a:rPr lang="en-GB" altLang="en-US" dirty="0">
              <a:latin typeface="Calibri" panose="020F0502020204030204" pitchFamily="34" charset="0"/>
              <a:ea typeface="+mn-ea"/>
              <a:cs typeface="+mn-cs"/>
            </a:rPr>
            <a:t>Commercial facility access </a:t>
          </a:r>
        </a:p>
        <a:p>
          <a:pPr>
            <a:lnSpc>
              <a:spcPct val="100000"/>
            </a:lnSpc>
          </a:pPr>
          <a:r>
            <a:rPr lang="en-GB" altLang="en-US" dirty="0">
              <a:latin typeface="Calibri" panose="020F0502020204030204" pitchFamily="34" charset="0"/>
              <a:ea typeface="+mn-ea"/>
              <a:cs typeface="+mn-cs"/>
            </a:rPr>
            <a:t>Industry Engagement Fund (IEF)</a:t>
          </a:r>
        </a:p>
        <a:p>
          <a:pPr>
            <a:lnSpc>
              <a:spcPct val="100000"/>
            </a:lnSpc>
          </a:pPr>
          <a:r>
            <a:rPr lang="en-GB" altLang="en-US" dirty="0">
              <a:latin typeface="Calibri" panose="020F0502020204030204" pitchFamily="34" charset="0"/>
              <a:ea typeface="+mn-ea"/>
              <a:cs typeface="+mn-cs"/>
            </a:rPr>
            <a:t>Business incubation centres</a:t>
          </a:r>
        </a:p>
      </dgm:t>
    </dgm:pt>
    <dgm:pt modelId="{BF6B90A1-BF9C-4C1E-9CB0-AB931A255EC4}" type="parTrans" cxnId="{C042AECF-6825-42D1-B0BE-94B0CD69CA00}">
      <dgm:prSet/>
      <dgm:spPr/>
      <dgm:t>
        <a:bodyPr/>
        <a:lstStyle/>
        <a:p>
          <a:endParaRPr lang="en-GB"/>
        </a:p>
      </dgm:t>
    </dgm:pt>
    <dgm:pt modelId="{32618059-DE5B-4128-B60F-B2B53014F9B4}" type="sibTrans" cxnId="{C042AECF-6825-42D1-B0BE-94B0CD69CA00}">
      <dgm:prSet/>
      <dgm:spPr/>
      <dgm:t>
        <a:bodyPr/>
        <a:lstStyle/>
        <a:p>
          <a:endParaRPr lang="en-GB"/>
        </a:p>
      </dgm:t>
    </dgm:pt>
    <dgm:pt modelId="{505FEB21-D48D-49BF-94B4-B2B50A893BD2}" type="pres">
      <dgm:prSet presAssocID="{8EFAB85E-8A53-421A-AC87-47DF921B7C03}" presName="root" presStyleCnt="0">
        <dgm:presLayoutVars>
          <dgm:dir/>
          <dgm:resizeHandles val="exact"/>
        </dgm:presLayoutVars>
      </dgm:prSet>
      <dgm:spPr/>
    </dgm:pt>
    <dgm:pt modelId="{963D7B92-439C-46C2-86B5-EE92315989EB}" type="pres">
      <dgm:prSet presAssocID="{1D050A9F-9954-43A8-AC6B-9AD1CB6E066F}" presName="compNode" presStyleCnt="0"/>
      <dgm:spPr/>
    </dgm:pt>
    <dgm:pt modelId="{42BEB57F-16B6-48DB-9CB0-B48CD10E00B9}" type="pres">
      <dgm:prSet presAssocID="{1D050A9F-9954-43A8-AC6B-9AD1CB6E066F}" presName="bgRect" presStyleLbl="bgShp" presStyleIdx="0" presStyleCnt="3"/>
      <dgm:spPr/>
    </dgm:pt>
    <dgm:pt modelId="{D749C6D4-4820-4517-BA77-1C52E9E1A6D9}" type="pres">
      <dgm:prSet presAssocID="{1D050A9F-9954-43A8-AC6B-9AD1CB6E06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AEDF380-04E6-47B5-A74E-8B84602EE59B}" type="pres">
      <dgm:prSet presAssocID="{1D050A9F-9954-43A8-AC6B-9AD1CB6E066F}" presName="spaceRect" presStyleCnt="0"/>
      <dgm:spPr/>
    </dgm:pt>
    <dgm:pt modelId="{677D1B93-9D37-4670-86CC-FDD129A44C50}" type="pres">
      <dgm:prSet presAssocID="{1D050A9F-9954-43A8-AC6B-9AD1CB6E066F}" presName="parTx" presStyleLbl="revTx" presStyleIdx="0" presStyleCnt="6">
        <dgm:presLayoutVars>
          <dgm:chMax val="0"/>
          <dgm:chPref val="0"/>
        </dgm:presLayoutVars>
      </dgm:prSet>
      <dgm:spPr/>
    </dgm:pt>
    <dgm:pt modelId="{45D9A028-50E8-47C7-8269-7C13F6AD5FD1}" type="pres">
      <dgm:prSet presAssocID="{1D050A9F-9954-43A8-AC6B-9AD1CB6E066F}" presName="desTx" presStyleLbl="revTx" presStyleIdx="1" presStyleCnt="6">
        <dgm:presLayoutVars/>
      </dgm:prSet>
      <dgm:spPr/>
    </dgm:pt>
    <dgm:pt modelId="{9EC2183F-7B74-4BB1-ADD2-A459BB1F16A7}" type="pres">
      <dgm:prSet presAssocID="{32584CEA-6E78-403C-BB75-8D82B1D21DAD}" presName="sibTrans" presStyleCnt="0"/>
      <dgm:spPr/>
    </dgm:pt>
    <dgm:pt modelId="{4F365909-08AB-40FC-92C6-07D41E8A91D0}" type="pres">
      <dgm:prSet presAssocID="{1CB6543F-6DE6-4DDA-B810-0357ECD415C1}" presName="compNode" presStyleCnt="0"/>
      <dgm:spPr/>
    </dgm:pt>
    <dgm:pt modelId="{A6180E4B-0979-47A6-AA6C-F4F577AAEE9A}" type="pres">
      <dgm:prSet presAssocID="{1CB6543F-6DE6-4DDA-B810-0357ECD415C1}" presName="bgRect" presStyleLbl="bgShp" presStyleIdx="1" presStyleCnt="3"/>
      <dgm:spPr/>
    </dgm:pt>
    <dgm:pt modelId="{BDECBE5E-6342-4B30-93EF-74AC96CF6B0A}" type="pres">
      <dgm:prSet presAssocID="{1CB6543F-6DE6-4DDA-B810-0357ECD415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9234337-70EF-416F-A20C-ADA51C894F38}" type="pres">
      <dgm:prSet presAssocID="{1CB6543F-6DE6-4DDA-B810-0357ECD415C1}" presName="spaceRect" presStyleCnt="0"/>
      <dgm:spPr/>
    </dgm:pt>
    <dgm:pt modelId="{F7D92564-4CA4-4022-BB7A-EA5A69E8A8FB}" type="pres">
      <dgm:prSet presAssocID="{1CB6543F-6DE6-4DDA-B810-0357ECD415C1}" presName="parTx" presStyleLbl="revTx" presStyleIdx="2" presStyleCnt="6">
        <dgm:presLayoutVars>
          <dgm:chMax val="0"/>
          <dgm:chPref val="0"/>
        </dgm:presLayoutVars>
      </dgm:prSet>
      <dgm:spPr/>
    </dgm:pt>
    <dgm:pt modelId="{11A17E2D-C271-4C92-93BD-CBBFA628CB2F}" type="pres">
      <dgm:prSet presAssocID="{1CB6543F-6DE6-4DDA-B810-0357ECD415C1}" presName="desTx" presStyleLbl="revTx" presStyleIdx="3" presStyleCnt="6">
        <dgm:presLayoutVars/>
      </dgm:prSet>
      <dgm:spPr/>
    </dgm:pt>
    <dgm:pt modelId="{20E022BD-0147-479B-B612-3A0AF42E0516}" type="pres">
      <dgm:prSet presAssocID="{BADDF1CE-B757-4ABF-BACA-30BD82448B40}" presName="sibTrans" presStyleCnt="0"/>
      <dgm:spPr/>
    </dgm:pt>
    <dgm:pt modelId="{5DE31F33-92A1-436E-86CC-E47BF20A7090}" type="pres">
      <dgm:prSet presAssocID="{1FCEC6C8-A17C-45CE-B222-B2B0A314D847}" presName="compNode" presStyleCnt="0"/>
      <dgm:spPr/>
    </dgm:pt>
    <dgm:pt modelId="{BE0402AF-BB93-4B5A-BF14-9A5F16EFB312}" type="pres">
      <dgm:prSet presAssocID="{1FCEC6C8-A17C-45CE-B222-B2B0A314D847}" presName="bgRect" presStyleLbl="bgShp" presStyleIdx="2" presStyleCnt="3"/>
      <dgm:spPr/>
    </dgm:pt>
    <dgm:pt modelId="{43736D70-0DEE-46CB-8D96-CBA2B766C9A1}" type="pres">
      <dgm:prSet presAssocID="{1FCEC6C8-A17C-45CE-B222-B2B0A314D84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ctory"/>
        </a:ext>
      </dgm:extLst>
    </dgm:pt>
    <dgm:pt modelId="{EC19FCED-FB47-4ED3-9702-C5EA7DC95C8E}" type="pres">
      <dgm:prSet presAssocID="{1FCEC6C8-A17C-45CE-B222-B2B0A314D847}" presName="spaceRect" presStyleCnt="0"/>
      <dgm:spPr/>
    </dgm:pt>
    <dgm:pt modelId="{BCBA852E-5E60-465D-B5B1-743E739B582C}" type="pres">
      <dgm:prSet presAssocID="{1FCEC6C8-A17C-45CE-B222-B2B0A314D847}" presName="parTx" presStyleLbl="revTx" presStyleIdx="4" presStyleCnt="6">
        <dgm:presLayoutVars>
          <dgm:chMax val="0"/>
          <dgm:chPref val="0"/>
        </dgm:presLayoutVars>
      </dgm:prSet>
      <dgm:spPr/>
    </dgm:pt>
    <dgm:pt modelId="{D1678626-9199-43C5-BB68-075F8199AD9D}" type="pres">
      <dgm:prSet presAssocID="{1FCEC6C8-A17C-45CE-B222-B2B0A314D847}" presName="desTx" presStyleLbl="revTx" presStyleIdx="5" presStyleCnt="6">
        <dgm:presLayoutVars/>
      </dgm:prSet>
      <dgm:spPr/>
    </dgm:pt>
  </dgm:ptLst>
  <dgm:cxnLst>
    <dgm:cxn modelId="{13A0A013-030E-42AF-BCA3-3C1F4ECC5F95}" type="presOf" srcId="{7EF76C50-8CAB-4792-962E-2146C654864A}" destId="{11A17E2D-C271-4C92-93BD-CBBFA628CB2F}" srcOrd="0" destOrd="3" presId="urn:microsoft.com/office/officeart/2018/2/layout/IconVerticalSolidList"/>
    <dgm:cxn modelId="{16F8451B-829D-4C82-9F7D-B2973DA478F6}" type="presOf" srcId="{45A85581-5947-4F3F-9095-31D0E6D5E6C6}" destId="{11A17E2D-C271-4C92-93BD-CBBFA628CB2F}" srcOrd="0" destOrd="0" presId="urn:microsoft.com/office/officeart/2018/2/layout/IconVerticalSolidList"/>
    <dgm:cxn modelId="{34B51C1C-1444-4D1F-9F4A-2EA6E24C8EE1}" type="presOf" srcId="{F4BA6E1D-5D32-42A4-B0A8-25D545711719}" destId="{D1678626-9199-43C5-BB68-075F8199AD9D}" srcOrd="0" destOrd="4" presId="urn:microsoft.com/office/officeart/2018/2/layout/IconVerticalSolidList"/>
    <dgm:cxn modelId="{40D3DD1D-8506-4BBC-BF92-3C5C38117FCF}" srcId="{8EFAB85E-8A53-421A-AC87-47DF921B7C03}" destId="{1FCEC6C8-A17C-45CE-B222-B2B0A314D847}" srcOrd="2" destOrd="0" parTransId="{E41C0290-1CB5-402D-8179-1993C502AA54}" sibTransId="{4943E431-6CA6-411A-844B-7FCDF61DF8D5}"/>
    <dgm:cxn modelId="{0D703522-FF34-4D01-8E01-425B107ABBFC}" type="presOf" srcId="{1CB6543F-6DE6-4DDA-B810-0357ECD415C1}" destId="{F7D92564-4CA4-4022-BB7A-EA5A69E8A8FB}" srcOrd="0" destOrd="0" presId="urn:microsoft.com/office/officeart/2018/2/layout/IconVerticalSolidList"/>
    <dgm:cxn modelId="{3BD93E25-03B9-4CE8-9DBC-2E13077740DA}" srcId="{1D050A9F-9954-43A8-AC6B-9AD1CB6E066F}" destId="{DD209F63-7FB1-4E12-B600-54F5E329FBF8}" srcOrd="1" destOrd="0" parTransId="{DECFD8FA-32E9-465A-A042-1EE6A3D973D0}" sibTransId="{7145D6ED-39F9-4664-81AF-D4327EBAD9C5}"/>
    <dgm:cxn modelId="{BCA8242A-3226-4ACE-934A-9D01E87AB8E7}" srcId="{1D050A9F-9954-43A8-AC6B-9AD1CB6E066F}" destId="{9948C5A0-2ABB-4101-901F-81481C35B9F1}" srcOrd="2" destOrd="0" parTransId="{4A33BCEA-10B7-4A9D-A88B-8163E3807244}" sibTransId="{CC90FBDD-7A1D-41CD-AD66-D6B533AFB33D}"/>
    <dgm:cxn modelId="{DC60D931-6DF4-41C4-8E4F-7B467F4677BD}" type="presOf" srcId="{BC3EC401-733C-419C-906A-7FCE4F9EE258}" destId="{D1678626-9199-43C5-BB68-075F8199AD9D}" srcOrd="0" destOrd="1" presId="urn:microsoft.com/office/officeart/2018/2/layout/IconVerticalSolidList"/>
    <dgm:cxn modelId="{6FD0053F-8525-4091-AE40-E7259FC398D8}" srcId="{1D050A9F-9954-43A8-AC6B-9AD1CB6E066F}" destId="{82F9197E-4D8D-4FA4-A03D-FC056B5537D5}" srcOrd="3" destOrd="0" parTransId="{A929F6A6-FCC5-4440-8F87-90C91DAD09CA}" sibTransId="{8279AE64-410E-47CA-A3C4-5F9C8D6505FA}"/>
    <dgm:cxn modelId="{F7BB363F-00F0-4F59-9511-8AB9971AC1E3}" type="presOf" srcId="{D6F244B2-8900-4112-A6B7-4C1415460419}" destId="{D1678626-9199-43C5-BB68-075F8199AD9D}" srcOrd="0" destOrd="5" presId="urn:microsoft.com/office/officeart/2018/2/layout/IconVerticalSolidList"/>
    <dgm:cxn modelId="{1FBA7464-57D8-4D5C-BA0E-C7C05FDFED9C}" type="presOf" srcId="{9034EC52-64F5-45A6-BA5C-D8F8CA71DE4A}" destId="{11A17E2D-C271-4C92-93BD-CBBFA628CB2F}" srcOrd="0" destOrd="2" presId="urn:microsoft.com/office/officeart/2018/2/layout/IconVerticalSolidList"/>
    <dgm:cxn modelId="{6E4EF469-ED8A-4934-832C-60F7CF98DE6D}" type="presOf" srcId="{DE43BA4B-FEA5-43D3-A81F-E1DA608E144E}" destId="{D1678626-9199-43C5-BB68-075F8199AD9D}" srcOrd="0" destOrd="0" presId="urn:microsoft.com/office/officeart/2018/2/layout/IconVerticalSolidList"/>
    <dgm:cxn modelId="{430CED73-64BD-4AA9-A496-A90A995F4237}" type="presOf" srcId="{F256C9D5-A0C0-430E-9D79-154F4F4E5C95}" destId="{45D9A028-50E8-47C7-8269-7C13F6AD5FD1}" srcOrd="0" destOrd="0" presId="urn:microsoft.com/office/officeart/2018/2/layout/IconVerticalSolidList"/>
    <dgm:cxn modelId="{E669E678-049F-47AF-9752-969D9EE5F059}" type="presOf" srcId="{62379AE4-6614-47B2-9FF4-D29D0F99238F}" destId="{11A17E2D-C271-4C92-93BD-CBBFA628CB2F}" srcOrd="0" destOrd="1" presId="urn:microsoft.com/office/officeart/2018/2/layout/IconVerticalSolidList"/>
    <dgm:cxn modelId="{326B4E7F-EF53-4B11-93A2-932F493F8C3E}" srcId="{1CB6543F-6DE6-4DDA-B810-0357ECD415C1}" destId="{62379AE4-6614-47B2-9FF4-D29D0F99238F}" srcOrd="1" destOrd="0" parTransId="{05428B4F-FFD7-46F1-BC05-DCDC33F310A3}" sibTransId="{74D08F59-9A98-432E-B078-63EE708A6607}"/>
    <dgm:cxn modelId="{AF31F37F-4C18-42C1-AD3B-9EA90BE96CFD}" srcId="{1FCEC6C8-A17C-45CE-B222-B2B0A314D847}" destId="{BC3EC401-733C-419C-906A-7FCE4F9EE258}" srcOrd="1" destOrd="0" parTransId="{D27ED2FF-175E-4967-9402-01CE0EB64446}" sibTransId="{32A32F54-6B6E-4DF3-84A2-F53BC7F896E8}"/>
    <dgm:cxn modelId="{71335C85-BAF7-4998-950B-746DC06068D2}" type="presOf" srcId="{1D050A9F-9954-43A8-AC6B-9AD1CB6E066F}" destId="{677D1B93-9D37-4670-86CC-FDD129A44C50}" srcOrd="0" destOrd="0" presId="urn:microsoft.com/office/officeart/2018/2/layout/IconVerticalSolidList"/>
    <dgm:cxn modelId="{0187E39C-5F35-4FA7-8BA7-2E735082D99A}" type="presOf" srcId="{12EB4803-098D-433C-B075-A86261F16115}" destId="{D1678626-9199-43C5-BB68-075F8199AD9D}" srcOrd="0" destOrd="3" presId="urn:microsoft.com/office/officeart/2018/2/layout/IconVerticalSolidList"/>
    <dgm:cxn modelId="{D28528AF-5FC3-4DCC-B375-E505303509D6}" srcId="{1CB6543F-6DE6-4DDA-B810-0357ECD415C1}" destId="{9034EC52-64F5-45A6-BA5C-D8F8CA71DE4A}" srcOrd="2" destOrd="0" parTransId="{AD2EA985-E818-4C93-84E5-59C200D0F07A}" sibTransId="{B5BD18C3-0EC0-417A-8E2C-20598BC550BF}"/>
    <dgm:cxn modelId="{13D730B5-8EC3-4370-B3C3-C4D631CDF69E}" type="presOf" srcId="{9948C5A0-2ABB-4101-901F-81481C35B9F1}" destId="{45D9A028-50E8-47C7-8269-7C13F6AD5FD1}" srcOrd="0" destOrd="2" presId="urn:microsoft.com/office/officeart/2018/2/layout/IconVerticalSolidList"/>
    <dgm:cxn modelId="{F84CB0C5-5262-47D7-BA37-A7C1F3730687}" srcId="{1FCEC6C8-A17C-45CE-B222-B2B0A314D847}" destId="{D6F244B2-8900-4112-A6B7-4C1415460419}" srcOrd="5" destOrd="0" parTransId="{58E6D93B-BB44-4499-90FC-E6C3F92330A5}" sibTransId="{65CF049B-191C-4718-ACBC-614919019106}"/>
    <dgm:cxn modelId="{744B21CA-045E-4F52-962D-229D86A06836}" type="presOf" srcId="{196E537C-31B3-4A2F-9D15-2F52B64C6D84}" destId="{D1678626-9199-43C5-BB68-075F8199AD9D}" srcOrd="0" destOrd="2" presId="urn:microsoft.com/office/officeart/2018/2/layout/IconVerticalSolidList"/>
    <dgm:cxn modelId="{FD7EB9CE-742C-436A-B766-EAF0FD4BF9C6}" srcId="{1CB6543F-6DE6-4DDA-B810-0357ECD415C1}" destId="{45A85581-5947-4F3F-9095-31D0E6D5E6C6}" srcOrd="0" destOrd="0" parTransId="{41D6879F-EFC4-45AA-BA05-E1FD575BB5C1}" sibTransId="{773103F3-AEAC-438E-B57A-C93C1E1B58AF}"/>
    <dgm:cxn modelId="{C042AECF-6825-42D1-B0BE-94B0CD69CA00}" srcId="{1FCEC6C8-A17C-45CE-B222-B2B0A314D847}" destId="{F4BA6E1D-5D32-42A4-B0A8-25D545711719}" srcOrd="4" destOrd="0" parTransId="{BF6B90A1-BF9C-4C1E-9CB0-AB931A255EC4}" sibTransId="{32618059-DE5B-4128-B60F-B2B53014F9B4}"/>
    <dgm:cxn modelId="{814F69D1-B035-49D2-9BA3-86962727BB80}" srcId="{1CB6543F-6DE6-4DDA-B810-0357ECD415C1}" destId="{7EF76C50-8CAB-4792-962E-2146C654864A}" srcOrd="3" destOrd="0" parTransId="{F91ABF04-9464-4ED2-9238-9C744B3BB1FB}" sibTransId="{19B49FF5-5050-431A-B791-4F8A999B2DB8}"/>
    <dgm:cxn modelId="{58F36CDA-EA7D-4F7E-8CDE-636ED50EC893}" srcId="{1FCEC6C8-A17C-45CE-B222-B2B0A314D847}" destId="{12EB4803-098D-433C-B075-A86261F16115}" srcOrd="3" destOrd="0" parTransId="{699CCB22-3D22-461B-850D-B20985FF297F}" sibTransId="{229ADDB8-5565-49BE-9387-70F6E535BE49}"/>
    <dgm:cxn modelId="{B755A9E1-6C84-44C2-BFAA-66E690AF65F3}" srcId="{1D050A9F-9954-43A8-AC6B-9AD1CB6E066F}" destId="{F256C9D5-A0C0-430E-9D79-154F4F4E5C95}" srcOrd="0" destOrd="0" parTransId="{EE25B458-5197-437A-8C75-4B50AAEF66EC}" sibTransId="{39B0FCA0-F999-401B-B4ED-3961F478D41A}"/>
    <dgm:cxn modelId="{2F893FE3-E822-4B69-A5FC-FC11BD185834}" srcId="{1FCEC6C8-A17C-45CE-B222-B2B0A314D847}" destId="{DE43BA4B-FEA5-43D3-A81F-E1DA608E144E}" srcOrd="0" destOrd="0" parTransId="{E1458940-A330-4C09-AE14-1BC0500852C6}" sibTransId="{2A1B9B02-0B97-4EDC-91DC-3C28747182BF}"/>
    <dgm:cxn modelId="{23C909E8-91FD-4830-A057-6E296B0DB714}" type="presOf" srcId="{DD209F63-7FB1-4E12-B600-54F5E329FBF8}" destId="{45D9A028-50E8-47C7-8269-7C13F6AD5FD1}" srcOrd="0" destOrd="1" presId="urn:microsoft.com/office/officeart/2018/2/layout/IconVerticalSolidList"/>
    <dgm:cxn modelId="{0D3C2DEC-4C3E-49FB-BB4B-02268413E8D3}" type="presOf" srcId="{8EFAB85E-8A53-421A-AC87-47DF921B7C03}" destId="{505FEB21-D48D-49BF-94B4-B2B50A893BD2}" srcOrd="0" destOrd="0" presId="urn:microsoft.com/office/officeart/2018/2/layout/IconVerticalSolidList"/>
    <dgm:cxn modelId="{70C671ED-6CC5-4C45-8307-A2B080124302}" type="presOf" srcId="{82F9197E-4D8D-4FA4-A03D-FC056B5537D5}" destId="{45D9A028-50E8-47C7-8269-7C13F6AD5FD1}" srcOrd="0" destOrd="3" presId="urn:microsoft.com/office/officeart/2018/2/layout/IconVerticalSolidList"/>
    <dgm:cxn modelId="{574D44EF-BBCE-47DF-B254-5B9FF91955F3}" srcId="{8EFAB85E-8A53-421A-AC87-47DF921B7C03}" destId="{1D050A9F-9954-43A8-AC6B-9AD1CB6E066F}" srcOrd="0" destOrd="0" parTransId="{2B2857DA-AC3E-45F9-8660-B5997F024C09}" sibTransId="{32584CEA-6E78-403C-BB75-8D82B1D21DAD}"/>
    <dgm:cxn modelId="{C05346F0-CCF1-40CC-8138-E0B49642EFA2}" type="presOf" srcId="{1FCEC6C8-A17C-45CE-B222-B2B0A314D847}" destId="{BCBA852E-5E60-465D-B5B1-743E739B582C}" srcOrd="0" destOrd="0" presId="urn:microsoft.com/office/officeart/2018/2/layout/IconVerticalSolidList"/>
    <dgm:cxn modelId="{67DD42F6-72C5-4E92-A209-BE8CFAC7D1C5}" srcId="{8EFAB85E-8A53-421A-AC87-47DF921B7C03}" destId="{1CB6543F-6DE6-4DDA-B810-0357ECD415C1}" srcOrd="1" destOrd="0" parTransId="{D98E5CCF-EC68-43BB-AF5D-2E76461A1068}" sibTransId="{BADDF1CE-B757-4ABF-BACA-30BD82448B40}"/>
    <dgm:cxn modelId="{C5161AFA-A73E-4A37-9E64-D1C91A9B4DDF}" srcId="{1FCEC6C8-A17C-45CE-B222-B2B0A314D847}" destId="{196E537C-31B3-4A2F-9D15-2F52B64C6D84}" srcOrd="2" destOrd="0" parTransId="{E6FFF44C-090B-46ED-A05A-67F8F2D43995}" sibTransId="{65492CB5-B256-48FE-B8CA-74E93E31F09A}"/>
    <dgm:cxn modelId="{A27EF2F3-6641-4AA2-8A01-D32E727CB53F}" type="presParOf" srcId="{505FEB21-D48D-49BF-94B4-B2B50A893BD2}" destId="{963D7B92-439C-46C2-86B5-EE92315989EB}" srcOrd="0" destOrd="0" presId="urn:microsoft.com/office/officeart/2018/2/layout/IconVerticalSolidList"/>
    <dgm:cxn modelId="{19E9AE05-F213-4C4F-8978-1E6FEBE9827F}" type="presParOf" srcId="{963D7B92-439C-46C2-86B5-EE92315989EB}" destId="{42BEB57F-16B6-48DB-9CB0-B48CD10E00B9}" srcOrd="0" destOrd="0" presId="urn:microsoft.com/office/officeart/2018/2/layout/IconVerticalSolidList"/>
    <dgm:cxn modelId="{7855ABD8-233F-4099-818C-B0FE2A7FDAFB}" type="presParOf" srcId="{963D7B92-439C-46C2-86B5-EE92315989EB}" destId="{D749C6D4-4820-4517-BA77-1C52E9E1A6D9}" srcOrd="1" destOrd="0" presId="urn:microsoft.com/office/officeart/2018/2/layout/IconVerticalSolidList"/>
    <dgm:cxn modelId="{216BD4CD-0B40-47E1-ABA3-4F2E2050B7DD}" type="presParOf" srcId="{963D7B92-439C-46C2-86B5-EE92315989EB}" destId="{6AEDF380-04E6-47B5-A74E-8B84602EE59B}" srcOrd="2" destOrd="0" presId="urn:microsoft.com/office/officeart/2018/2/layout/IconVerticalSolidList"/>
    <dgm:cxn modelId="{88FB2905-643F-46F8-929A-033531249593}" type="presParOf" srcId="{963D7B92-439C-46C2-86B5-EE92315989EB}" destId="{677D1B93-9D37-4670-86CC-FDD129A44C50}" srcOrd="3" destOrd="0" presId="urn:microsoft.com/office/officeart/2018/2/layout/IconVerticalSolidList"/>
    <dgm:cxn modelId="{554FF08A-992B-4FB5-948E-D2B808A6B2C9}" type="presParOf" srcId="{963D7B92-439C-46C2-86B5-EE92315989EB}" destId="{45D9A028-50E8-47C7-8269-7C13F6AD5FD1}" srcOrd="4" destOrd="0" presId="urn:microsoft.com/office/officeart/2018/2/layout/IconVerticalSolidList"/>
    <dgm:cxn modelId="{2DCD4279-51DE-4E3F-8B40-13C9682F1997}" type="presParOf" srcId="{505FEB21-D48D-49BF-94B4-B2B50A893BD2}" destId="{9EC2183F-7B74-4BB1-ADD2-A459BB1F16A7}" srcOrd="1" destOrd="0" presId="urn:microsoft.com/office/officeart/2018/2/layout/IconVerticalSolidList"/>
    <dgm:cxn modelId="{592E5C76-78C1-4BEF-A365-F39046EF2746}" type="presParOf" srcId="{505FEB21-D48D-49BF-94B4-B2B50A893BD2}" destId="{4F365909-08AB-40FC-92C6-07D41E8A91D0}" srcOrd="2" destOrd="0" presId="urn:microsoft.com/office/officeart/2018/2/layout/IconVerticalSolidList"/>
    <dgm:cxn modelId="{A98764D4-7A63-40C8-8993-EE2C4CCA9C9E}" type="presParOf" srcId="{4F365909-08AB-40FC-92C6-07D41E8A91D0}" destId="{A6180E4B-0979-47A6-AA6C-F4F577AAEE9A}" srcOrd="0" destOrd="0" presId="urn:microsoft.com/office/officeart/2018/2/layout/IconVerticalSolidList"/>
    <dgm:cxn modelId="{F7693DCC-B1C6-46C3-BC05-074F0D18196B}" type="presParOf" srcId="{4F365909-08AB-40FC-92C6-07D41E8A91D0}" destId="{BDECBE5E-6342-4B30-93EF-74AC96CF6B0A}" srcOrd="1" destOrd="0" presId="urn:microsoft.com/office/officeart/2018/2/layout/IconVerticalSolidList"/>
    <dgm:cxn modelId="{F05D06EC-A292-46DB-9BEC-CAB4A6CFA4A0}" type="presParOf" srcId="{4F365909-08AB-40FC-92C6-07D41E8A91D0}" destId="{D9234337-70EF-416F-A20C-ADA51C894F38}" srcOrd="2" destOrd="0" presId="urn:microsoft.com/office/officeart/2018/2/layout/IconVerticalSolidList"/>
    <dgm:cxn modelId="{4885265F-CF4D-4403-8EBC-96F0A7433EDA}" type="presParOf" srcId="{4F365909-08AB-40FC-92C6-07D41E8A91D0}" destId="{F7D92564-4CA4-4022-BB7A-EA5A69E8A8FB}" srcOrd="3" destOrd="0" presId="urn:microsoft.com/office/officeart/2018/2/layout/IconVerticalSolidList"/>
    <dgm:cxn modelId="{58EB54FF-9CAD-4E4C-A603-6626EEE5FC36}" type="presParOf" srcId="{4F365909-08AB-40FC-92C6-07D41E8A91D0}" destId="{11A17E2D-C271-4C92-93BD-CBBFA628CB2F}" srcOrd="4" destOrd="0" presId="urn:microsoft.com/office/officeart/2018/2/layout/IconVerticalSolidList"/>
    <dgm:cxn modelId="{CBF7AF7A-2A78-4342-8C46-D958C3ECF282}" type="presParOf" srcId="{505FEB21-D48D-49BF-94B4-B2B50A893BD2}" destId="{20E022BD-0147-479B-B612-3A0AF42E0516}" srcOrd="3" destOrd="0" presId="urn:microsoft.com/office/officeart/2018/2/layout/IconVerticalSolidList"/>
    <dgm:cxn modelId="{0EEFD5F2-C22C-4A58-B28A-B50B48274479}" type="presParOf" srcId="{505FEB21-D48D-49BF-94B4-B2B50A893BD2}" destId="{5DE31F33-92A1-436E-86CC-E47BF20A7090}" srcOrd="4" destOrd="0" presId="urn:microsoft.com/office/officeart/2018/2/layout/IconVerticalSolidList"/>
    <dgm:cxn modelId="{E1F92B60-F435-44B3-A928-3DDBE0764330}" type="presParOf" srcId="{5DE31F33-92A1-436E-86CC-E47BF20A7090}" destId="{BE0402AF-BB93-4B5A-BF14-9A5F16EFB312}" srcOrd="0" destOrd="0" presId="urn:microsoft.com/office/officeart/2018/2/layout/IconVerticalSolidList"/>
    <dgm:cxn modelId="{DD5D22F3-1FCC-4A4E-9A70-D58B6DEACAF1}" type="presParOf" srcId="{5DE31F33-92A1-436E-86CC-E47BF20A7090}" destId="{43736D70-0DEE-46CB-8D96-CBA2B766C9A1}" srcOrd="1" destOrd="0" presId="urn:microsoft.com/office/officeart/2018/2/layout/IconVerticalSolidList"/>
    <dgm:cxn modelId="{75B3FEA5-B168-4198-9B9E-1325D6072B87}" type="presParOf" srcId="{5DE31F33-92A1-436E-86CC-E47BF20A7090}" destId="{EC19FCED-FB47-4ED3-9702-C5EA7DC95C8E}" srcOrd="2" destOrd="0" presId="urn:microsoft.com/office/officeart/2018/2/layout/IconVerticalSolidList"/>
    <dgm:cxn modelId="{C7C78129-FC5C-4623-BC10-D2C8771B85FA}" type="presParOf" srcId="{5DE31F33-92A1-436E-86CC-E47BF20A7090}" destId="{BCBA852E-5E60-465D-B5B1-743E739B582C}" srcOrd="3" destOrd="0" presId="urn:microsoft.com/office/officeart/2018/2/layout/IconVerticalSolidList"/>
    <dgm:cxn modelId="{79AF3C69-0E71-489C-9048-EF3ED096136E}" type="presParOf" srcId="{5DE31F33-92A1-436E-86CC-E47BF20A7090}" destId="{D1678626-9199-43C5-BB68-075F8199AD9D}"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EB57F-16B6-48DB-9CB0-B48CD10E00B9}">
      <dsp:nvSpPr>
        <dsp:cNvPr id="0" name=""/>
        <dsp:cNvSpPr/>
      </dsp:nvSpPr>
      <dsp:spPr>
        <a:xfrm>
          <a:off x="0" y="2655"/>
          <a:ext cx="11407487" cy="124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49C6D4-4820-4517-BA77-1C52E9E1A6D9}">
      <dsp:nvSpPr>
        <dsp:cNvPr id="0" name=""/>
        <dsp:cNvSpPr/>
      </dsp:nvSpPr>
      <dsp:spPr>
        <a:xfrm>
          <a:off x="375620" y="282042"/>
          <a:ext cx="682947" cy="682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7D1B93-9D37-4670-86CC-FDD129A44C50}">
      <dsp:nvSpPr>
        <dsp:cNvPr id="0" name=""/>
        <dsp:cNvSpPr/>
      </dsp:nvSpPr>
      <dsp:spPr>
        <a:xfrm>
          <a:off x="1434189" y="2655"/>
          <a:ext cx="513336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111250">
            <a:lnSpc>
              <a:spcPct val="100000"/>
            </a:lnSpc>
            <a:spcBef>
              <a:spcPct val="0"/>
            </a:spcBef>
            <a:spcAft>
              <a:spcPct val="35000"/>
            </a:spcAft>
            <a:buNone/>
          </a:pPr>
          <a:r>
            <a:rPr lang="en-GB" sz="2500" b="1" u="sng" kern="1200">
              <a:latin typeface="Calibri" panose="020F0502020204030204"/>
              <a:ea typeface="+mn-ea"/>
              <a:cs typeface="+mn-cs"/>
            </a:rPr>
            <a:t>People, Training, and Knowledge Exchange</a:t>
          </a:r>
          <a:endParaRPr lang="en-GB" sz="2500" u="sng" kern="1200">
            <a:latin typeface="Calibri" panose="020F0502020204030204"/>
            <a:ea typeface="+mn-ea"/>
            <a:cs typeface="+mn-cs"/>
          </a:endParaRPr>
        </a:p>
      </dsp:txBody>
      <dsp:txXfrm>
        <a:off x="1434189" y="2655"/>
        <a:ext cx="5133369" cy="1241722"/>
      </dsp:txXfrm>
    </dsp:sp>
    <dsp:sp modelId="{45D9A028-50E8-47C7-8269-7C13F6AD5FD1}">
      <dsp:nvSpPr>
        <dsp:cNvPr id="0" name=""/>
        <dsp:cNvSpPr/>
      </dsp:nvSpPr>
      <dsp:spPr>
        <a:xfrm>
          <a:off x="6567558" y="2655"/>
          <a:ext cx="4838526"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Knowledge Transfer Partnerships</a:t>
          </a:r>
        </a:p>
        <a:p>
          <a:pPr marL="0" lvl="0" indent="0" algn="l" defTabSz="488950">
            <a:lnSpc>
              <a:spcPct val="100000"/>
            </a:lnSpc>
            <a:spcBef>
              <a:spcPct val="0"/>
            </a:spcBef>
            <a:spcAft>
              <a:spcPct val="35000"/>
            </a:spcAft>
            <a:buNone/>
          </a:pPr>
          <a:r>
            <a:rPr lang="en-GB" altLang="en-US" sz="1100" kern="1200">
              <a:latin typeface="Calibri" panose="020F0502020204030204" pitchFamily="34" charset="0"/>
              <a:ea typeface="+mn-ea"/>
              <a:cs typeface="+mn-cs"/>
            </a:rPr>
            <a:t>IAA</a:t>
          </a:r>
        </a:p>
        <a:p>
          <a:pPr marL="0" lvl="0" indent="0" algn="l" defTabSz="488950">
            <a:lnSpc>
              <a:spcPct val="100000"/>
            </a:lnSpc>
            <a:spcBef>
              <a:spcPct val="0"/>
            </a:spcBef>
            <a:spcAft>
              <a:spcPct val="35000"/>
            </a:spcAft>
            <a:buNone/>
          </a:pPr>
          <a:r>
            <a:rPr lang="en-GB" altLang="en-US" sz="1100" kern="1200">
              <a:latin typeface="Calibri" panose="020F0502020204030204" pitchFamily="34" charset="0"/>
              <a:ea typeface="+mn-ea"/>
              <a:cs typeface="+mn-cs"/>
            </a:rPr>
            <a:t>Early stage Research and Development Scheme</a:t>
          </a:r>
        </a:p>
        <a:p>
          <a:pPr marL="0" lvl="0" indent="0" algn="l" defTabSz="488950">
            <a:lnSpc>
              <a:spcPct val="100000"/>
            </a:lnSpc>
            <a:spcBef>
              <a:spcPct val="0"/>
            </a:spcBef>
            <a:spcAft>
              <a:spcPct val="35000"/>
            </a:spcAft>
            <a:buNone/>
          </a:pPr>
          <a:r>
            <a:rPr lang="en-GB" altLang="en-US" sz="1100" kern="1200">
              <a:latin typeface="Calibri" panose="020F0502020204030204" pitchFamily="34" charset="0"/>
              <a:ea typeface="+mn-ea"/>
              <a:cs typeface="+mn-cs"/>
            </a:rPr>
            <a:t>Late Stage Commercialisation Scheme</a:t>
          </a:r>
        </a:p>
      </dsp:txBody>
      <dsp:txXfrm>
        <a:off x="6567558" y="2655"/>
        <a:ext cx="4838526" cy="1241722"/>
      </dsp:txXfrm>
    </dsp:sp>
    <dsp:sp modelId="{A6180E4B-0979-47A6-AA6C-F4F577AAEE9A}">
      <dsp:nvSpPr>
        <dsp:cNvPr id="0" name=""/>
        <dsp:cNvSpPr/>
      </dsp:nvSpPr>
      <dsp:spPr>
        <a:xfrm>
          <a:off x="0" y="1554807"/>
          <a:ext cx="11407487" cy="124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CBE5E-6342-4B30-93EF-74AC96CF6B0A}">
      <dsp:nvSpPr>
        <dsp:cNvPr id="0" name=""/>
        <dsp:cNvSpPr/>
      </dsp:nvSpPr>
      <dsp:spPr>
        <a:xfrm>
          <a:off x="375620" y="1834195"/>
          <a:ext cx="682947" cy="682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D92564-4CA4-4022-BB7A-EA5A69E8A8FB}">
      <dsp:nvSpPr>
        <dsp:cNvPr id="0" name=""/>
        <dsp:cNvSpPr/>
      </dsp:nvSpPr>
      <dsp:spPr>
        <a:xfrm>
          <a:off x="1434189" y="1554807"/>
          <a:ext cx="513336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111250">
            <a:lnSpc>
              <a:spcPct val="100000"/>
            </a:lnSpc>
            <a:spcBef>
              <a:spcPct val="0"/>
            </a:spcBef>
            <a:spcAft>
              <a:spcPct val="35000"/>
            </a:spcAft>
            <a:buNone/>
          </a:pPr>
          <a:r>
            <a:rPr lang="en-GB" sz="2500" b="1" u="sng" kern="1200">
              <a:latin typeface="Calibri" panose="020F0502020204030204"/>
              <a:ea typeface="+mn-ea"/>
              <a:cs typeface="+mn-cs"/>
            </a:rPr>
            <a:t>Brokerage and Engagement</a:t>
          </a:r>
          <a:endParaRPr lang="en-GB" sz="2500" u="sng" kern="1200">
            <a:latin typeface="Calibri" panose="020F0502020204030204"/>
            <a:ea typeface="+mn-ea"/>
            <a:cs typeface="+mn-cs"/>
          </a:endParaRPr>
        </a:p>
      </dsp:txBody>
      <dsp:txXfrm>
        <a:off x="1434189" y="1554807"/>
        <a:ext cx="5133369" cy="1241722"/>
      </dsp:txXfrm>
    </dsp:sp>
    <dsp:sp modelId="{11A17E2D-C271-4C92-93BD-CBBFA628CB2F}">
      <dsp:nvSpPr>
        <dsp:cNvPr id="0" name=""/>
        <dsp:cNvSpPr/>
      </dsp:nvSpPr>
      <dsp:spPr>
        <a:xfrm>
          <a:off x="6567558" y="1554807"/>
          <a:ext cx="4838526"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21st Century Challenge Networks</a:t>
          </a:r>
          <a:endParaRPr lang="en-GB" sz="1100" kern="1200" dirty="0">
            <a:latin typeface="Calibri" panose="020F0502020204030204"/>
            <a:ea typeface="+mn-ea"/>
            <a:cs typeface="+mn-cs"/>
          </a:endParaRPr>
        </a:p>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IAA</a:t>
          </a:r>
        </a:p>
        <a:p>
          <a:pPr marL="0" lvl="0" indent="0" algn="l" defTabSz="488950">
            <a:lnSpc>
              <a:spcPct val="100000"/>
            </a:lnSpc>
            <a:spcBef>
              <a:spcPct val="0"/>
            </a:spcBef>
            <a:spcAft>
              <a:spcPct val="35000"/>
            </a:spcAft>
            <a:buNone/>
          </a:pPr>
          <a:r>
            <a:rPr lang="en-GB" altLang="en-US" sz="1100" kern="1200">
              <a:latin typeface="Calibri" panose="020F0502020204030204" pitchFamily="34" charset="0"/>
              <a:ea typeface="+mn-ea"/>
              <a:cs typeface="+mn-cs"/>
            </a:rPr>
            <a:t>Early stage Research and Development Scheme</a:t>
          </a:r>
        </a:p>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Late Stage Commercialisation Scheme</a:t>
          </a:r>
        </a:p>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Industry Engagement Fund  (IEF)</a:t>
          </a:r>
        </a:p>
        <a:p>
          <a:pPr marL="0" lvl="0" indent="0" algn="l" defTabSz="488950">
            <a:lnSpc>
              <a:spcPct val="100000"/>
            </a:lnSpc>
            <a:spcBef>
              <a:spcPct val="0"/>
            </a:spcBef>
            <a:spcAft>
              <a:spcPct val="35000"/>
            </a:spcAft>
            <a:buNone/>
          </a:pPr>
          <a:endParaRPr lang="en-GB" altLang="en-US" sz="1100" kern="1200" dirty="0">
            <a:latin typeface="Calibri" panose="020F0502020204030204" pitchFamily="34" charset="0"/>
            <a:ea typeface="+mn-ea"/>
            <a:cs typeface="+mn-cs"/>
          </a:endParaRPr>
        </a:p>
      </dsp:txBody>
      <dsp:txXfrm>
        <a:off x="6567558" y="1554807"/>
        <a:ext cx="4838526" cy="1241722"/>
      </dsp:txXfrm>
    </dsp:sp>
    <dsp:sp modelId="{BE0402AF-BB93-4B5A-BF14-9A5F16EFB312}">
      <dsp:nvSpPr>
        <dsp:cNvPr id="0" name=""/>
        <dsp:cNvSpPr/>
      </dsp:nvSpPr>
      <dsp:spPr>
        <a:xfrm>
          <a:off x="0" y="3106960"/>
          <a:ext cx="11407487" cy="124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736D70-0DEE-46CB-8D96-CBA2B766C9A1}">
      <dsp:nvSpPr>
        <dsp:cNvPr id="0" name=""/>
        <dsp:cNvSpPr/>
      </dsp:nvSpPr>
      <dsp:spPr>
        <a:xfrm>
          <a:off x="375620" y="3386348"/>
          <a:ext cx="682947" cy="6829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BA852E-5E60-465D-B5B1-743E739B582C}">
      <dsp:nvSpPr>
        <dsp:cNvPr id="0" name=""/>
        <dsp:cNvSpPr/>
      </dsp:nvSpPr>
      <dsp:spPr>
        <a:xfrm>
          <a:off x="1434189" y="3106960"/>
          <a:ext cx="513336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111250">
            <a:lnSpc>
              <a:spcPct val="100000"/>
            </a:lnSpc>
            <a:spcBef>
              <a:spcPct val="0"/>
            </a:spcBef>
            <a:spcAft>
              <a:spcPct val="35000"/>
            </a:spcAft>
            <a:buNone/>
          </a:pPr>
          <a:r>
            <a:rPr lang="en-GB" altLang="en-US" sz="2500" b="1" u="sng" kern="1200">
              <a:latin typeface="Calibri" panose="020F0502020204030204" pitchFamily="34" charset="0"/>
              <a:ea typeface="+mn-ea"/>
              <a:cs typeface="+mn-cs"/>
            </a:rPr>
            <a:t>Commercialisation, Translation, and Company Creation</a:t>
          </a:r>
          <a:endParaRPr lang="en-GB" sz="2500" u="sng" kern="1200">
            <a:latin typeface="Calibri" panose="020F0502020204030204" pitchFamily="34" charset="0"/>
            <a:ea typeface="+mn-ea"/>
            <a:cs typeface="+mn-cs"/>
          </a:endParaRPr>
        </a:p>
      </dsp:txBody>
      <dsp:txXfrm>
        <a:off x="1434189" y="3106960"/>
        <a:ext cx="5133369" cy="1241722"/>
      </dsp:txXfrm>
    </dsp:sp>
    <dsp:sp modelId="{D1678626-9199-43C5-BB68-075F8199AD9D}">
      <dsp:nvSpPr>
        <dsp:cNvPr id="0" name=""/>
        <dsp:cNvSpPr/>
      </dsp:nvSpPr>
      <dsp:spPr>
        <a:xfrm>
          <a:off x="6567558" y="3106960"/>
          <a:ext cx="4838526"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488950">
            <a:lnSpc>
              <a:spcPct val="100000"/>
            </a:lnSpc>
            <a:spcBef>
              <a:spcPct val="0"/>
            </a:spcBef>
            <a:spcAft>
              <a:spcPct val="35000"/>
            </a:spcAft>
            <a:buNone/>
          </a:pPr>
          <a:endParaRPr lang="en-GB" sz="1100" kern="1200" dirty="0">
            <a:latin typeface="Calibri" panose="020F0502020204030204"/>
            <a:ea typeface="+mn-ea"/>
            <a:cs typeface="+mn-cs"/>
          </a:endParaRPr>
        </a:p>
        <a:p>
          <a:pPr marL="0" lvl="0" indent="0" algn="l" defTabSz="488950">
            <a:lnSpc>
              <a:spcPct val="100000"/>
            </a:lnSpc>
            <a:spcBef>
              <a:spcPct val="0"/>
            </a:spcBef>
            <a:spcAft>
              <a:spcPct val="35000"/>
            </a:spcAft>
            <a:buNone/>
          </a:pPr>
          <a:r>
            <a:rPr lang="en-GB" sz="1100" kern="1200">
              <a:latin typeface="Calibri" panose="020F0502020204030204" pitchFamily="34" charset="0"/>
              <a:ea typeface="+mn-ea"/>
              <a:cs typeface="+mn-cs"/>
            </a:rPr>
            <a:t>IAA</a:t>
          </a:r>
        </a:p>
        <a:p>
          <a:pPr marL="0" lvl="0" indent="0" algn="l" defTabSz="488950">
            <a:lnSpc>
              <a:spcPct val="100000"/>
            </a:lnSpc>
            <a:spcBef>
              <a:spcPct val="0"/>
            </a:spcBef>
            <a:spcAft>
              <a:spcPct val="35000"/>
            </a:spcAft>
            <a:buNone/>
          </a:pPr>
          <a:r>
            <a:rPr lang="en-GB" altLang="en-US" sz="1100" kern="1200">
              <a:latin typeface="Calibri" panose="020F0502020204030204" pitchFamily="34" charset="0"/>
              <a:ea typeface="+mn-ea"/>
              <a:cs typeface="+mn-cs"/>
            </a:rPr>
            <a:t>Early stage Research and Development Scheme</a:t>
          </a:r>
          <a:endParaRPr lang="en-GB" sz="1100" kern="1200">
            <a:latin typeface="Calibri" panose="020F0502020204030204" pitchFamily="34" charset="0"/>
            <a:ea typeface="+mn-ea"/>
            <a:cs typeface="+mn-cs"/>
          </a:endParaRPr>
        </a:p>
        <a:p>
          <a:pPr marL="0" lvl="0" indent="0" algn="l" defTabSz="488950">
            <a:lnSpc>
              <a:spcPct val="100000"/>
            </a:lnSpc>
            <a:spcBef>
              <a:spcPct val="0"/>
            </a:spcBef>
            <a:spcAft>
              <a:spcPct val="35000"/>
            </a:spcAft>
            <a:buNone/>
          </a:pPr>
          <a:r>
            <a:rPr lang="en-GB" altLang="en-US" sz="1100" kern="1200">
              <a:latin typeface="Calibri" panose="020F0502020204030204" pitchFamily="34" charset="0"/>
              <a:ea typeface="+mn-ea"/>
              <a:cs typeface="+mn-cs"/>
            </a:rPr>
            <a:t>Late Stage Commercialisation Scheme</a:t>
          </a:r>
        </a:p>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Commercial facility access </a:t>
          </a:r>
        </a:p>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Industry Engagement Fund (IEF)</a:t>
          </a:r>
        </a:p>
        <a:p>
          <a:pPr marL="0" lvl="0" indent="0" algn="l" defTabSz="488950">
            <a:lnSpc>
              <a:spcPct val="100000"/>
            </a:lnSpc>
            <a:spcBef>
              <a:spcPct val="0"/>
            </a:spcBef>
            <a:spcAft>
              <a:spcPct val="35000"/>
            </a:spcAft>
            <a:buNone/>
          </a:pPr>
          <a:r>
            <a:rPr lang="en-GB" altLang="en-US" sz="1100" kern="1200" dirty="0">
              <a:latin typeface="Calibri" panose="020F0502020204030204" pitchFamily="34" charset="0"/>
              <a:ea typeface="+mn-ea"/>
              <a:cs typeface="+mn-cs"/>
            </a:rPr>
            <a:t>Business incubation centres</a:t>
          </a:r>
        </a:p>
        <a:p>
          <a:pPr marL="0" lvl="0" indent="0" algn="l" defTabSz="488950">
            <a:lnSpc>
              <a:spcPct val="100000"/>
            </a:lnSpc>
            <a:spcBef>
              <a:spcPct val="0"/>
            </a:spcBef>
            <a:spcAft>
              <a:spcPct val="35000"/>
            </a:spcAft>
            <a:buNone/>
          </a:pPr>
          <a:endParaRPr lang="en-GB" sz="1100" kern="1200">
            <a:latin typeface="Calibri" panose="020F0502020204030204" pitchFamily="34" charset="0"/>
            <a:ea typeface="+mn-ea"/>
            <a:cs typeface="+mn-cs"/>
          </a:endParaRPr>
        </a:p>
      </dsp:txBody>
      <dsp:txXfrm>
        <a:off x="6567558" y="3106960"/>
        <a:ext cx="4838526" cy="12417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CF089-C1F6-48D9-973D-7E0B7B5DDB43}" type="datetimeFigureOut">
              <a:rPr lang="en-GB" smtClean="0"/>
              <a:t>09/02/2024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84459-CBF8-4039-8AC6-49D4E2794F87}" type="slidenum">
              <a:rPr lang="en-GB" smtClean="0"/>
              <a:t>‹#›</a:t>
            </a:fld>
            <a:endParaRPr lang="en-GB"/>
          </a:p>
        </p:txBody>
      </p:sp>
    </p:spTree>
    <p:extLst>
      <p:ext uri="{BB962C8B-B14F-4D97-AF65-F5344CB8AC3E}">
        <p14:creationId xmlns:p14="http://schemas.microsoft.com/office/powerpoint/2010/main" val="1678437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a:t>
            </a:fld>
            <a:endParaRPr lang="en-GB"/>
          </a:p>
        </p:txBody>
      </p:sp>
    </p:spTree>
    <p:extLst>
      <p:ext uri="{BB962C8B-B14F-4D97-AF65-F5344CB8AC3E}">
        <p14:creationId xmlns:p14="http://schemas.microsoft.com/office/powerpoint/2010/main" val="23057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12</a:t>
            </a:fld>
            <a:endParaRPr lang="en-GB"/>
          </a:p>
        </p:txBody>
      </p:sp>
    </p:spTree>
    <p:extLst>
      <p:ext uri="{BB962C8B-B14F-4D97-AF65-F5344CB8AC3E}">
        <p14:creationId xmlns:p14="http://schemas.microsoft.com/office/powerpoint/2010/main" val="88284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13</a:t>
            </a:fld>
            <a:endParaRPr lang="en-GB"/>
          </a:p>
        </p:txBody>
      </p:sp>
    </p:spTree>
    <p:extLst>
      <p:ext uri="{BB962C8B-B14F-4D97-AF65-F5344CB8AC3E}">
        <p14:creationId xmlns:p14="http://schemas.microsoft.com/office/powerpoint/2010/main" val="240000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14</a:t>
            </a:fld>
            <a:endParaRPr lang="en-GB"/>
          </a:p>
        </p:txBody>
      </p:sp>
    </p:spTree>
    <p:extLst>
      <p:ext uri="{BB962C8B-B14F-4D97-AF65-F5344CB8AC3E}">
        <p14:creationId xmlns:p14="http://schemas.microsoft.com/office/powerpoint/2010/main" val="1956165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15</a:t>
            </a:fld>
            <a:endParaRPr lang="en-GB"/>
          </a:p>
        </p:txBody>
      </p:sp>
    </p:spTree>
    <p:extLst>
      <p:ext uri="{BB962C8B-B14F-4D97-AF65-F5344CB8AC3E}">
        <p14:creationId xmlns:p14="http://schemas.microsoft.com/office/powerpoint/2010/main" val="1768174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16</a:t>
            </a:fld>
            <a:endParaRPr lang="en-GB"/>
          </a:p>
        </p:txBody>
      </p:sp>
    </p:spTree>
    <p:extLst>
      <p:ext uri="{BB962C8B-B14F-4D97-AF65-F5344CB8AC3E}">
        <p14:creationId xmlns:p14="http://schemas.microsoft.com/office/powerpoint/2010/main" val="310727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17</a:t>
            </a:fld>
            <a:endParaRPr lang="en-GB"/>
          </a:p>
        </p:txBody>
      </p:sp>
    </p:spTree>
    <p:extLst>
      <p:ext uri="{BB962C8B-B14F-4D97-AF65-F5344CB8AC3E}">
        <p14:creationId xmlns:p14="http://schemas.microsoft.com/office/powerpoint/2010/main" val="1291593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18</a:t>
            </a:fld>
            <a:endParaRPr lang="en-GB"/>
          </a:p>
        </p:txBody>
      </p:sp>
    </p:spTree>
    <p:extLst>
      <p:ext uri="{BB962C8B-B14F-4D97-AF65-F5344CB8AC3E}">
        <p14:creationId xmlns:p14="http://schemas.microsoft.com/office/powerpoint/2010/main" val="290263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51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134218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233577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6</a:t>
            </a:fld>
            <a:endParaRPr lang="en-GB"/>
          </a:p>
        </p:txBody>
      </p:sp>
    </p:spTree>
    <p:extLst>
      <p:ext uri="{BB962C8B-B14F-4D97-AF65-F5344CB8AC3E}">
        <p14:creationId xmlns:p14="http://schemas.microsoft.com/office/powerpoint/2010/main" val="87875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7</a:t>
            </a:fld>
            <a:endParaRPr lang="en-GB"/>
          </a:p>
        </p:txBody>
      </p:sp>
    </p:spTree>
    <p:extLst>
      <p:ext uri="{BB962C8B-B14F-4D97-AF65-F5344CB8AC3E}">
        <p14:creationId xmlns:p14="http://schemas.microsoft.com/office/powerpoint/2010/main" val="46979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8</a:t>
            </a:fld>
            <a:endParaRPr lang="en-GB"/>
          </a:p>
        </p:txBody>
      </p:sp>
    </p:spTree>
    <p:extLst>
      <p:ext uri="{BB962C8B-B14F-4D97-AF65-F5344CB8AC3E}">
        <p14:creationId xmlns:p14="http://schemas.microsoft.com/office/powerpoint/2010/main" val="154851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9</a:t>
            </a:fld>
            <a:endParaRPr lang="en-GB"/>
          </a:p>
        </p:txBody>
      </p:sp>
    </p:spTree>
    <p:extLst>
      <p:ext uri="{BB962C8B-B14F-4D97-AF65-F5344CB8AC3E}">
        <p14:creationId xmlns:p14="http://schemas.microsoft.com/office/powerpoint/2010/main" val="342253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584459-CBF8-4039-8AC6-49D4E2794F87}" type="slidenum">
              <a:rPr lang="en-GB" smtClean="0"/>
              <a:t>11</a:t>
            </a:fld>
            <a:endParaRPr lang="en-GB"/>
          </a:p>
        </p:txBody>
      </p:sp>
    </p:spTree>
    <p:extLst>
      <p:ext uri="{BB962C8B-B14F-4D97-AF65-F5344CB8AC3E}">
        <p14:creationId xmlns:p14="http://schemas.microsoft.com/office/powerpoint/2010/main" val="2625826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C151-49DF-4FEA-BF83-C4F37D027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E46DA8-4AF3-4D1F-B1BE-494CDE7E06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995CC9-3025-48BF-8480-B1C2332210E5}"/>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5" name="Footer Placeholder 4">
            <a:extLst>
              <a:ext uri="{FF2B5EF4-FFF2-40B4-BE49-F238E27FC236}">
                <a16:creationId xmlns:a16="http://schemas.microsoft.com/office/drawing/2014/main" id="{12EDDA8A-DE5E-4158-884D-509D2FF652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28B57D-FEEA-4219-89A8-C0F3BC82B0C3}"/>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203991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94EA-91E4-4600-81A4-E4A26ADB2AD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D695A1-4360-4EA2-9510-8501C05AF5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7E45F6-9F37-46BE-A672-857BBC6590CC}"/>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5" name="Footer Placeholder 4">
            <a:extLst>
              <a:ext uri="{FF2B5EF4-FFF2-40B4-BE49-F238E27FC236}">
                <a16:creationId xmlns:a16="http://schemas.microsoft.com/office/drawing/2014/main" id="{B9BC30D4-ED0E-457A-8B50-19F5CE7E51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104E7D-9DD2-4233-B473-847CF94BBB01}"/>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245339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05F93A-DF9F-440E-BF6F-A3ACAD30EA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A023BB-B67D-4F87-97B5-2AD8A14BB9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2D0560-DB08-4EC6-ABE7-675F3FD6C035}"/>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5" name="Footer Placeholder 4">
            <a:extLst>
              <a:ext uri="{FF2B5EF4-FFF2-40B4-BE49-F238E27FC236}">
                <a16:creationId xmlns:a16="http://schemas.microsoft.com/office/drawing/2014/main" id="{C29AFBAF-4455-457F-BAC8-658AF06AC8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D2E6DF-C519-4214-95ED-044A668B2842}"/>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1980033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18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101B-D17C-4072-B9EF-C9136E9EC0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5DAA2D-9841-4064-91A1-B5574B44D3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0B719C-DED7-4408-BB19-9067C7CA450C}"/>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5" name="Footer Placeholder 4">
            <a:extLst>
              <a:ext uri="{FF2B5EF4-FFF2-40B4-BE49-F238E27FC236}">
                <a16:creationId xmlns:a16="http://schemas.microsoft.com/office/drawing/2014/main" id="{0FB956FB-4A1E-4D5C-8499-253DBD53E2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4ECD64-FB46-4602-BD38-93E398087A07}"/>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1906624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EEEF-8ECE-4B24-BCF5-84A47B0C1C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68884F-B9DE-43E5-B1B3-FB3E22E257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B41E94-257B-42F0-9035-801D58FF1F39}"/>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5" name="Footer Placeholder 4">
            <a:extLst>
              <a:ext uri="{FF2B5EF4-FFF2-40B4-BE49-F238E27FC236}">
                <a16:creationId xmlns:a16="http://schemas.microsoft.com/office/drawing/2014/main" id="{A8E13E7F-C297-461A-ACC4-D1C51F6F2C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C00339-0795-4A1E-B004-E87B6A39C0EE}"/>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417440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8127B-5308-424F-8BA4-7145CA3D92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553599-16CC-4653-9170-A62DEC0B11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689F0D-3FC0-4278-BEF2-35187B407E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A394DB-4D95-40DE-AA9B-C1B43E003AAD}"/>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6" name="Footer Placeholder 5">
            <a:extLst>
              <a:ext uri="{FF2B5EF4-FFF2-40B4-BE49-F238E27FC236}">
                <a16:creationId xmlns:a16="http://schemas.microsoft.com/office/drawing/2014/main" id="{1FE09C47-9038-4622-9DA6-3D62445941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D3BC1C-87EE-4A46-AECF-24CAECB510E2}"/>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29019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E165-EB4F-4E49-BEA0-0D4BF64AF0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98DDBA-5A59-4E0D-BE61-65B7D1040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D43BF6-4829-4109-AF91-2844605A1E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488BD9-03D2-4960-BFF7-DA01978C44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8491E-21E7-4F62-8D27-8B58AAE924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AB9DF4-CD70-4503-A2A5-6D6575F01C00}"/>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8" name="Footer Placeholder 7">
            <a:extLst>
              <a:ext uri="{FF2B5EF4-FFF2-40B4-BE49-F238E27FC236}">
                <a16:creationId xmlns:a16="http://schemas.microsoft.com/office/drawing/2014/main" id="{5FE25562-D093-4D76-87F7-B0EC8094CD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78419A-4580-4301-842B-8AE13C1DA36A}"/>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245746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8B8D-244F-4893-848F-98BAB52789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67EF14-1403-443C-9787-A4FA96B1D377}"/>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4" name="Footer Placeholder 3">
            <a:extLst>
              <a:ext uri="{FF2B5EF4-FFF2-40B4-BE49-F238E27FC236}">
                <a16:creationId xmlns:a16="http://schemas.microsoft.com/office/drawing/2014/main" id="{881C4AD2-34F8-4580-AE21-4C17B3B8F8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B53D09-3479-4EF9-ADCD-409BEE5AF195}"/>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54189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D8971-5BFC-4174-BEB5-83B173CD45F6}"/>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3" name="Footer Placeholder 2">
            <a:extLst>
              <a:ext uri="{FF2B5EF4-FFF2-40B4-BE49-F238E27FC236}">
                <a16:creationId xmlns:a16="http://schemas.microsoft.com/office/drawing/2014/main" id="{0A72854B-53C3-4055-826F-294239EB78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8D5CD8-93DE-4C70-B99A-3BA892E96B8B}"/>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66085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91E5-9914-406E-B7B4-4E9A23D10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E49A90-AF8F-4457-ACC1-15B373CB5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CAAD25-BB20-4FB1-8DA6-8DB55656E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9B5410-3CCE-4440-A10B-71706005F89A}"/>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6" name="Footer Placeholder 5">
            <a:extLst>
              <a:ext uri="{FF2B5EF4-FFF2-40B4-BE49-F238E27FC236}">
                <a16:creationId xmlns:a16="http://schemas.microsoft.com/office/drawing/2014/main" id="{A1F84A19-9D19-4979-8C8A-0DE3213842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7E6CC8-C2FE-4F0F-AE2C-760547A4728B}"/>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219505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E013-81B4-4686-99BD-3387C82CB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C433BA-4F76-4021-80E8-1598AB4C2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F728E1-423E-465E-9067-54AE94E15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EDB8D-02A0-475E-8B23-B720B84B1FAA}"/>
              </a:ext>
            </a:extLst>
          </p:cNvPr>
          <p:cNvSpPr>
            <a:spLocks noGrp="1"/>
          </p:cNvSpPr>
          <p:nvPr>
            <p:ph type="dt" sz="half" idx="10"/>
          </p:nvPr>
        </p:nvSpPr>
        <p:spPr/>
        <p:txBody>
          <a:bodyPr/>
          <a:lstStyle/>
          <a:p>
            <a:fld id="{A14B13A7-8A60-47E6-AA6A-BB14435B9B44}" type="datetimeFigureOut">
              <a:rPr lang="en-GB" smtClean="0"/>
              <a:t>09/02/2024</a:t>
            </a:fld>
            <a:endParaRPr lang="en-GB"/>
          </a:p>
        </p:txBody>
      </p:sp>
      <p:sp>
        <p:nvSpPr>
          <p:cNvPr id="6" name="Footer Placeholder 5">
            <a:extLst>
              <a:ext uri="{FF2B5EF4-FFF2-40B4-BE49-F238E27FC236}">
                <a16:creationId xmlns:a16="http://schemas.microsoft.com/office/drawing/2014/main" id="{54D1269A-B3ED-489A-9E1B-0B5E1231A4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81ACE1-F82B-46DB-B78B-73B615F692F8}"/>
              </a:ext>
            </a:extLst>
          </p:cNvPr>
          <p:cNvSpPr>
            <a:spLocks noGrp="1"/>
          </p:cNvSpPr>
          <p:nvPr>
            <p:ph type="sldNum" sz="quarter" idx="12"/>
          </p:nvPr>
        </p:nvSpPr>
        <p:spPr/>
        <p:txBody>
          <a:bodyPr/>
          <a:lstStyle/>
          <a:p>
            <a:fld id="{FBDCEBCE-0568-475D-BAC1-FA2DF57EE62D}" type="slidenum">
              <a:rPr lang="en-GB" smtClean="0"/>
              <a:t>‹#›</a:t>
            </a:fld>
            <a:endParaRPr lang="en-GB"/>
          </a:p>
        </p:txBody>
      </p:sp>
    </p:spTree>
    <p:extLst>
      <p:ext uri="{BB962C8B-B14F-4D97-AF65-F5344CB8AC3E}">
        <p14:creationId xmlns:p14="http://schemas.microsoft.com/office/powerpoint/2010/main" val="385113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A4360-B1C3-4BBD-B0EE-C7C0DC779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106DFD-FBF8-461F-8190-FD4891EB7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1DA85-A502-4C2E-8617-D897EAD27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B13A7-8A60-47E6-AA6A-BB14435B9B44}" type="datetimeFigureOut">
              <a:rPr lang="en-GB" smtClean="0"/>
              <a:t>09/02/2024</a:t>
            </a:fld>
            <a:endParaRPr lang="en-GB"/>
          </a:p>
        </p:txBody>
      </p:sp>
      <p:sp>
        <p:nvSpPr>
          <p:cNvPr id="5" name="Footer Placeholder 4">
            <a:extLst>
              <a:ext uri="{FF2B5EF4-FFF2-40B4-BE49-F238E27FC236}">
                <a16:creationId xmlns:a16="http://schemas.microsoft.com/office/drawing/2014/main" id="{019435AD-4871-4F26-8FFA-734BF7307F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74DE59-8F95-43C3-8366-1BD966E047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CEBCE-0568-475D-BAC1-FA2DF57EE62D}" type="slidenum">
              <a:rPr lang="en-GB" smtClean="0"/>
              <a:t>‹#›</a:t>
            </a:fld>
            <a:endParaRPr lang="en-GB"/>
          </a:p>
        </p:txBody>
      </p:sp>
    </p:spTree>
    <p:extLst>
      <p:ext uri="{BB962C8B-B14F-4D97-AF65-F5344CB8AC3E}">
        <p14:creationId xmlns:p14="http://schemas.microsoft.com/office/powerpoint/2010/main" val="48704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kegroup@stfc.ac.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KEGroup@stfc.ac.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eta.ukri.org/councils/stfc/guidance-for-applicants/check-if-youre-eligible-for-funding/eligibility-of-technology-readiness-levels-tr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KEGroup@stfc.ac.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KEGroup@stfc.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A7756EA-DA20-49DF-9C75-3FBE22FC5DA9}"/>
              </a:ext>
            </a:extLst>
          </p:cNvPr>
          <p:cNvSpPr>
            <a:spLocks noGrp="1"/>
          </p:cNvSpPr>
          <p:nvPr>
            <p:ph type="title"/>
          </p:nvPr>
        </p:nvSpPr>
        <p:spPr>
          <a:xfrm>
            <a:off x="249383" y="119285"/>
            <a:ext cx="5846618" cy="1196897"/>
          </a:xfrm>
        </p:spPr>
        <p:txBody>
          <a:bodyPr>
            <a:normAutofit/>
          </a:bodyPr>
          <a:lstStyle/>
          <a:p>
            <a:endParaRPr lang="en-GB" b="1" dirty="0">
              <a:solidFill>
                <a:srgbClr val="2E2D62"/>
              </a:solidFill>
              <a:latin typeface="+mn-lt"/>
            </a:endParaRPr>
          </a:p>
        </p:txBody>
      </p:sp>
      <p:pic>
        <p:nvPicPr>
          <p:cNvPr id="9" name="Picture 8">
            <a:extLst>
              <a:ext uri="{FF2B5EF4-FFF2-40B4-BE49-F238E27FC236}">
                <a16:creationId xmlns:a16="http://schemas.microsoft.com/office/drawing/2014/main" id="{1F99AE13-E240-41AC-AA09-40890D9A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33" y="5796959"/>
            <a:ext cx="2102352" cy="540798"/>
          </a:xfrm>
          <a:prstGeom prst="rect">
            <a:avLst/>
          </a:prstGeom>
        </p:spPr>
      </p:pic>
      <p:pic>
        <p:nvPicPr>
          <p:cNvPr id="4" name="Picture 3">
            <a:extLst>
              <a:ext uri="{FF2B5EF4-FFF2-40B4-BE49-F238E27FC236}">
                <a16:creationId xmlns:a16="http://schemas.microsoft.com/office/drawing/2014/main" id="{59E140C2-9B4F-4F8F-8EEB-6FC894F9EC5F}"/>
              </a:ext>
            </a:extLst>
          </p:cNvPr>
          <p:cNvPicPr>
            <a:picLocks noChangeAspect="1"/>
          </p:cNvPicPr>
          <p:nvPr/>
        </p:nvPicPr>
        <p:blipFill>
          <a:blip r:embed="rId4"/>
          <a:stretch>
            <a:fillRect/>
          </a:stretch>
        </p:blipFill>
        <p:spPr>
          <a:xfrm>
            <a:off x="0" y="-14487"/>
            <a:ext cx="6181344" cy="6872487"/>
          </a:xfrm>
          <a:prstGeom prst="rect">
            <a:avLst/>
          </a:prstGeom>
        </p:spPr>
      </p:pic>
      <p:pic>
        <p:nvPicPr>
          <p:cNvPr id="2" name="Picture 1">
            <a:extLst>
              <a:ext uri="{FF2B5EF4-FFF2-40B4-BE49-F238E27FC236}">
                <a16:creationId xmlns:a16="http://schemas.microsoft.com/office/drawing/2014/main" id="{A26A8DC2-197D-48CC-B8E7-DC398AFBBA13}"/>
              </a:ext>
            </a:extLst>
          </p:cNvPr>
          <p:cNvPicPr>
            <a:picLocks noChangeAspect="1"/>
          </p:cNvPicPr>
          <p:nvPr/>
        </p:nvPicPr>
        <p:blipFill>
          <a:blip r:embed="rId5"/>
          <a:stretch>
            <a:fillRect/>
          </a:stretch>
        </p:blipFill>
        <p:spPr>
          <a:xfrm>
            <a:off x="9726077" y="6193512"/>
            <a:ext cx="2103302" cy="542591"/>
          </a:xfrm>
          <a:prstGeom prst="rect">
            <a:avLst/>
          </a:prstGeom>
        </p:spPr>
      </p:pic>
      <p:sp>
        <p:nvSpPr>
          <p:cNvPr id="3" name="Oval 2">
            <a:extLst>
              <a:ext uri="{FF2B5EF4-FFF2-40B4-BE49-F238E27FC236}">
                <a16:creationId xmlns:a16="http://schemas.microsoft.com/office/drawing/2014/main" id="{58A3C161-6501-4B4E-A595-166D924DEE1B}"/>
              </a:ext>
            </a:extLst>
          </p:cNvPr>
          <p:cNvSpPr/>
          <p:nvPr/>
        </p:nvSpPr>
        <p:spPr>
          <a:xfrm>
            <a:off x="6181344" y="256032"/>
            <a:ext cx="6010656" cy="5540927"/>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GB"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STFC Cross Council </a:t>
            </a:r>
          </a:p>
          <a:p>
            <a:r>
              <a:rPr lang="en-GB"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and International Programmes Webinar 2024</a:t>
            </a:r>
          </a:p>
          <a:p>
            <a:pPr algn="ctr"/>
            <a:r>
              <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Welcome the presentation will begin soon</a:t>
            </a:r>
          </a:p>
          <a:p>
            <a:r>
              <a:rPr lang="en-GB"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197001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Who can apply?</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2"/>
          <a:stretch>
            <a:fillRect/>
          </a:stretch>
        </p:blipFill>
        <p:spPr>
          <a:xfrm>
            <a:off x="9745883" y="6206338"/>
            <a:ext cx="2225233" cy="573074"/>
          </a:xfrm>
          <a:prstGeom prst="rect">
            <a:avLst/>
          </a:prstGeom>
        </p:spPr>
      </p:pic>
      <p:sp>
        <p:nvSpPr>
          <p:cNvPr id="3" name="TextBox 2">
            <a:extLst>
              <a:ext uri="{FF2B5EF4-FFF2-40B4-BE49-F238E27FC236}">
                <a16:creationId xmlns:a16="http://schemas.microsoft.com/office/drawing/2014/main" id="{0FFCA4F4-786A-4088-8951-4000FCAEA5D4}"/>
              </a:ext>
            </a:extLst>
          </p:cNvPr>
          <p:cNvSpPr txBox="1"/>
          <p:nvPr/>
        </p:nvSpPr>
        <p:spPr>
          <a:xfrm>
            <a:off x="1104900" y="2057400"/>
            <a:ext cx="9486900" cy="3600986"/>
          </a:xfrm>
          <a:prstGeom prst="rect">
            <a:avLst/>
          </a:prstGeom>
          <a:noFill/>
        </p:spPr>
        <p:txBody>
          <a:bodyPr wrap="square" rtlCol="0">
            <a:spAutoFit/>
          </a:bodyPr>
          <a:lstStyle/>
          <a:p>
            <a:r>
              <a:rPr lang="en-GB" sz="2400" dirty="0"/>
              <a:t>The STFC PPAN community </a:t>
            </a:r>
          </a:p>
          <a:p>
            <a:endParaRPr lang="en-GB" sz="2400" dirty="0"/>
          </a:p>
          <a:p>
            <a:r>
              <a:rPr lang="en-GB" sz="2400" dirty="0"/>
              <a:t>defined as particle physics, particle astrophysics, astronomy, nuclear physics, accelerator physics, solar and planetary science, quantum science and computing that underpins these areas</a:t>
            </a:r>
          </a:p>
          <a:p>
            <a:endParaRPr lang="en-GB" sz="2400" dirty="0"/>
          </a:p>
          <a:p>
            <a:r>
              <a:rPr lang="en-GB" sz="2400" dirty="0"/>
              <a:t>Idea from STFC funded research </a:t>
            </a:r>
          </a:p>
          <a:p>
            <a:endParaRPr lang="en-GB" sz="2400" dirty="0"/>
          </a:p>
          <a:p>
            <a:endParaRPr lang="en-GB" dirty="0"/>
          </a:p>
          <a:p>
            <a:endParaRPr lang="en-GB" dirty="0"/>
          </a:p>
        </p:txBody>
      </p:sp>
    </p:spTree>
    <p:extLst>
      <p:ext uri="{BB962C8B-B14F-4D97-AF65-F5344CB8AC3E}">
        <p14:creationId xmlns:p14="http://schemas.microsoft.com/office/powerpoint/2010/main" val="3599374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What is the timeline?</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sp>
        <p:nvSpPr>
          <p:cNvPr id="3" name="TextBox 2">
            <a:extLst>
              <a:ext uri="{FF2B5EF4-FFF2-40B4-BE49-F238E27FC236}">
                <a16:creationId xmlns:a16="http://schemas.microsoft.com/office/drawing/2014/main" id="{8261742B-9A4B-4690-B969-827235E3ECD4}"/>
              </a:ext>
            </a:extLst>
          </p:cNvPr>
          <p:cNvSpPr txBox="1"/>
          <p:nvPr/>
        </p:nvSpPr>
        <p:spPr>
          <a:xfrm>
            <a:off x="1033462" y="1871021"/>
            <a:ext cx="10125075" cy="5160387"/>
          </a:xfrm>
          <a:prstGeom prst="rect">
            <a:avLst/>
          </a:prstGeom>
          <a:noFill/>
        </p:spPr>
        <p:txBody>
          <a:bodyPr wrap="square" rtlCol="0">
            <a:spAutoFit/>
          </a:bodyPr>
          <a:lstStyle/>
          <a:p>
            <a:r>
              <a:rPr lang="en-GB" sz="2000" dirty="0"/>
              <a:t>Intention to submit opens on 20</a:t>
            </a:r>
            <a:r>
              <a:rPr lang="en-GB" sz="2000" baseline="30000" dirty="0"/>
              <a:t>th</a:t>
            </a:r>
            <a:r>
              <a:rPr lang="en-GB" sz="2000" dirty="0"/>
              <a:t> February</a:t>
            </a:r>
          </a:p>
          <a:p>
            <a:endParaRPr lang="en-GB" sz="2000" dirty="0"/>
          </a:p>
          <a:p>
            <a:r>
              <a:rPr lang="en-GB" sz="2000" dirty="0"/>
              <a:t>Intention to submit closes on 12</a:t>
            </a:r>
            <a:r>
              <a:rPr lang="en-GB" sz="2000" baseline="30000" dirty="0"/>
              <a:t>th</a:t>
            </a:r>
            <a:r>
              <a:rPr lang="en-GB" sz="2000" dirty="0"/>
              <a:t> March</a:t>
            </a:r>
          </a:p>
          <a:p>
            <a:endParaRPr lang="en-GB" sz="2000" dirty="0"/>
          </a:p>
          <a:p>
            <a:r>
              <a:rPr lang="en-GB" sz="2000" dirty="0"/>
              <a:t>Eligibility assessed and invitation to full stage sent via email with a link to the Funding Service</a:t>
            </a:r>
          </a:p>
          <a:p>
            <a:endParaRPr lang="en-GB" sz="2000" dirty="0"/>
          </a:p>
          <a:p>
            <a:r>
              <a:rPr lang="en-GB" sz="2000" dirty="0"/>
              <a:t>Full stage submission opens on The Funding Service on 26</a:t>
            </a:r>
            <a:r>
              <a:rPr lang="en-GB" sz="2000" baseline="30000" dirty="0"/>
              <a:t>th</a:t>
            </a:r>
            <a:r>
              <a:rPr lang="en-GB" sz="2000" dirty="0"/>
              <a:t> March </a:t>
            </a:r>
          </a:p>
          <a:p>
            <a:endParaRPr lang="en-GB" sz="2000" dirty="0"/>
          </a:p>
          <a:p>
            <a:r>
              <a:rPr lang="en-GB" sz="2000" dirty="0"/>
              <a:t>Webinar 27</a:t>
            </a:r>
            <a:r>
              <a:rPr lang="en-GB" sz="2000" baseline="30000" dirty="0"/>
              <a:t>th</a:t>
            </a:r>
            <a:r>
              <a:rPr lang="en-GB" sz="2000" dirty="0"/>
              <a:t> March  about Full stage invitation only</a:t>
            </a:r>
          </a:p>
          <a:p>
            <a:endParaRPr lang="en-GB" sz="2000" baseline="30000" dirty="0"/>
          </a:p>
          <a:p>
            <a:r>
              <a:rPr lang="en-GB" sz="2000" dirty="0"/>
              <a:t>Full stage submission closes on the Funding Service on  7</a:t>
            </a:r>
            <a:r>
              <a:rPr lang="en-GB" sz="2000" baseline="30000" dirty="0"/>
              <a:t>th</a:t>
            </a:r>
            <a:r>
              <a:rPr lang="en-GB" sz="2000" dirty="0"/>
              <a:t> May </a:t>
            </a:r>
          </a:p>
          <a:p>
            <a:endParaRPr lang="en-GB" sz="2000" dirty="0"/>
          </a:p>
          <a:p>
            <a:r>
              <a:rPr lang="en-GB" sz="2000" dirty="0"/>
              <a:t>Panel in June</a:t>
            </a:r>
          </a:p>
          <a:p>
            <a:endParaRPr lang="en-GB" sz="2000" dirty="0"/>
          </a:p>
          <a:p>
            <a:r>
              <a:rPr lang="en-GB" sz="2000" dirty="0"/>
              <a:t>Grants to have a fixed start date of 1 August</a:t>
            </a:r>
          </a:p>
          <a:p>
            <a:endParaRPr lang="en-GB" dirty="0"/>
          </a:p>
          <a:p>
            <a:endParaRPr lang="en-GB" dirty="0"/>
          </a:p>
        </p:txBody>
      </p:sp>
    </p:spTree>
    <p:extLst>
      <p:ext uri="{BB962C8B-B14F-4D97-AF65-F5344CB8AC3E}">
        <p14:creationId xmlns:p14="http://schemas.microsoft.com/office/powerpoint/2010/main" val="1518481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How to apply</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sp>
        <p:nvSpPr>
          <p:cNvPr id="3" name="TextBox 2">
            <a:extLst>
              <a:ext uri="{FF2B5EF4-FFF2-40B4-BE49-F238E27FC236}">
                <a16:creationId xmlns:a16="http://schemas.microsoft.com/office/drawing/2014/main" id="{246EC416-3D85-4B72-A076-F7992521B2A9}"/>
              </a:ext>
            </a:extLst>
          </p:cNvPr>
          <p:cNvSpPr txBox="1"/>
          <p:nvPr/>
        </p:nvSpPr>
        <p:spPr>
          <a:xfrm>
            <a:off x="1085850" y="1876425"/>
            <a:ext cx="9105900" cy="6463308"/>
          </a:xfrm>
          <a:prstGeom prst="rect">
            <a:avLst/>
          </a:prstGeom>
          <a:noFill/>
        </p:spPr>
        <p:txBody>
          <a:bodyPr wrap="square" rtlCol="0">
            <a:spAutoFit/>
          </a:bodyPr>
          <a:lstStyle/>
          <a:p>
            <a:r>
              <a:rPr lang="en-GB" sz="2400" b="1" dirty="0"/>
              <a:t>Intention to submit applications by an email to </a:t>
            </a:r>
            <a:r>
              <a:rPr lang="en-GB" sz="2400" b="1" dirty="0">
                <a:hlinkClick r:id="rId4"/>
              </a:rPr>
              <a:t>kegroup@stfc.ac.uk</a:t>
            </a:r>
            <a:endParaRPr lang="en-GB" sz="2400" b="1" dirty="0"/>
          </a:p>
          <a:p>
            <a:endParaRPr lang="en-GB" sz="2400" b="1" dirty="0"/>
          </a:p>
          <a:p>
            <a:endParaRPr lang="en-GB" sz="2400" b="1" dirty="0"/>
          </a:p>
          <a:p>
            <a:r>
              <a:rPr lang="en-GB" sz="2400" b="1" dirty="0"/>
              <a:t>With email subject heading Late-Stage Commercialisation Scheme intention to submit</a:t>
            </a:r>
          </a:p>
          <a:p>
            <a:endParaRPr lang="en-GB" sz="2400" b="1" dirty="0"/>
          </a:p>
          <a:p>
            <a:endParaRPr lang="en-GB" sz="2400" b="1" dirty="0"/>
          </a:p>
          <a:p>
            <a:r>
              <a:rPr lang="en-GB" sz="2400" b="1" dirty="0"/>
              <a:t>Emails to be received by </a:t>
            </a:r>
            <a:r>
              <a:rPr lang="en-GB" sz="2400" b="1" dirty="0">
                <a:solidFill>
                  <a:schemeClr val="accent1"/>
                </a:solidFill>
              </a:rPr>
              <a:t>5pm on 12</a:t>
            </a:r>
            <a:r>
              <a:rPr lang="en-GB" sz="2400" b="1" baseline="30000" dirty="0">
                <a:solidFill>
                  <a:schemeClr val="accent1"/>
                </a:solidFill>
              </a:rPr>
              <a:t>th</a:t>
            </a:r>
            <a:r>
              <a:rPr lang="en-GB" sz="2400" b="1" dirty="0">
                <a:solidFill>
                  <a:schemeClr val="accent1"/>
                </a:solidFill>
              </a:rPr>
              <a:t> March  </a:t>
            </a:r>
          </a:p>
          <a:p>
            <a:endParaRPr lang="en-GB" sz="2400" b="1" dirty="0"/>
          </a:p>
          <a:p>
            <a:endParaRPr lang="en-GB" sz="2400" b="1" dirty="0"/>
          </a:p>
          <a:p>
            <a:r>
              <a:rPr lang="en-GB" sz="2400" b="1" dirty="0"/>
              <a:t>More details will be on the funding finder including the template which you must use to apply for the scheme</a:t>
            </a:r>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14712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How to apply</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graphicFrame>
        <p:nvGraphicFramePr>
          <p:cNvPr id="7" name="Table 6">
            <a:extLst>
              <a:ext uri="{FF2B5EF4-FFF2-40B4-BE49-F238E27FC236}">
                <a16:creationId xmlns:a16="http://schemas.microsoft.com/office/drawing/2014/main" id="{9AA7B3C0-7621-8C4A-CC4E-9316BFD8CF12}"/>
              </a:ext>
            </a:extLst>
          </p:cNvPr>
          <p:cNvGraphicFramePr>
            <a:graphicFrameLocks noGrp="1"/>
          </p:cNvGraphicFramePr>
          <p:nvPr>
            <p:extLst>
              <p:ext uri="{D42A27DB-BD31-4B8C-83A1-F6EECF244321}">
                <p14:modId xmlns:p14="http://schemas.microsoft.com/office/powerpoint/2010/main" val="2956018311"/>
              </p:ext>
            </p:extLst>
          </p:nvPr>
        </p:nvGraphicFramePr>
        <p:xfrm>
          <a:off x="566057" y="1776494"/>
          <a:ext cx="10515600" cy="3427667"/>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1703522751"/>
                    </a:ext>
                  </a:extLst>
                </a:gridCol>
              </a:tblGrid>
              <a:tr h="0">
                <a:tc>
                  <a:txBody>
                    <a:bodyPr/>
                    <a:lstStyle/>
                    <a:p>
                      <a:pPr algn="l">
                        <a:lnSpc>
                          <a:spcPct val="115000"/>
                        </a:lnSpc>
                        <a:spcAft>
                          <a:spcPts val="1000"/>
                        </a:spcAft>
                      </a:pPr>
                      <a:r>
                        <a:rPr lang="en-GB" sz="2400" dirty="0">
                          <a:effectLst/>
                        </a:rPr>
                        <a:t>To apply for the STFC Late-Stage scheme, all applicants are required to complete the below pro forma and submit it to </a:t>
                      </a:r>
                      <a:r>
                        <a:rPr lang="en-GB" sz="2400" u="sng" dirty="0">
                          <a:effectLst/>
                          <a:hlinkClick r:id="rId4"/>
                        </a:rPr>
                        <a:t>KEGroup@stfc.ac.uk</a:t>
                      </a:r>
                      <a:r>
                        <a:rPr lang="en-GB" sz="2400" dirty="0">
                          <a:effectLst/>
                        </a:rPr>
                        <a:t>. </a:t>
                      </a:r>
                    </a:p>
                    <a:p>
                      <a:pPr algn="l">
                        <a:lnSpc>
                          <a:spcPct val="115000"/>
                        </a:lnSpc>
                        <a:spcAft>
                          <a:spcPts val="1000"/>
                        </a:spcAft>
                      </a:pPr>
                      <a:endParaRPr lang="en-GB" sz="2400" dirty="0">
                        <a:effectLst/>
                      </a:endParaRPr>
                    </a:p>
                    <a:p>
                      <a:pPr algn="l">
                        <a:lnSpc>
                          <a:spcPct val="115000"/>
                        </a:lnSpc>
                        <a:spcAft>
                          <a:spcPts val="1000"/>
                        </a:spcAft>
                      </a:pPr>
                      <a:r>
                        <a:rPr lang="en-GB" sz="2400" dirty="0">
                          <a:effectLst/>
                        </a:rPr>
                        <a:t>Please title the email Late-Stage Commercialisation Scheme </a:t>
                      </a:r>
                      <a:r>
                        <a:rPr lang="en-GB" sz="2400" dirty="0" err="1">
                          <a:effectLst/>
                        </a:rPr>
                        <a:t>ItS</a:t>
                      </a:r>
                      <a:endParaRPr lang="en-GB" sz="2400" dirty="0">
                        <a:effectLst/>
                      </a:endParaRPr>
                    </a:p>
                    <a:p>
                      <a:pPr algn="l">
                        <a:lnSpc>
                          <a:spcPct val="115000"/>
                        </a:lnSpc>
                        <a:spcAft>
                          <a:spcPts val="1000"/>
                        </a:spcAft>
                      </a:pPr>
                      <a:endParaRPr lang="en-GB" sz="2400" dirty="0">
                        <a:effectLst/>
                      </a:endParaRPr>
                    </a:p>
                    <a:p>
                      <a:pPr algn="l">
                        <a:lnSpc>
                          <a:spcPct val="115000"/>
                        </a:lnSpc>
                        <a:spcAft>
                          <a:spcPts val="1000"/>
                        </a:spcAft>
                      </a:pPr>
                      <a:r>
                        <a:rPr lang="en-GB" sz="2400" dirty="0">
                          <a:effectLst/>
                        </a:rPr>
                        <a:t>Any applications received which have not submitted this this version of the form will not be accepted.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801841320"/>
                  </a:ext>
                </a:extLst>
              </a:tr>
            </a:tbl>
          </a:graphicData>
        </a:graphic>
      </p:graphicFrame>
    </p:spTree>
    <p:extLst>
      <p:ext uri="{BB962C8B-B14F-4D97-AF65-F5344CB8AC3E}">
        <p14:creationId xmlns:p14="http://schemas.microsoft.com/office/powerpoint/2010/main" val="2919326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a:xfrm>
            <a:off x="740228" y="0"/>
            <a:ext cx="10515600" cy="1325563"/>
          </a:xfrm>
        </p:spPr>
        <p:txBody>
          <a:bodyPr/>
          <a:lstStyle/>
          <a:p>
            <a:r>
              <a:rPr lang="en-GB" b="1" dirty="0">
                <a:latin typeface="Arial" panose="020B0604020202020204" pitchFamily="34" charset="0"/>
                <a:cs typeface="Arial" panose="020B0604020202020204" pitchFamily="34" charset="0"/>
              </a:rPr>
              <a:t>How to apply Intention to Submit</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pic>
        <p:nvPicPr>
          <p:cNvPr id="3" name="Picture 2">
            <a:extLst>
              <a:ext uri="{FF2B5EF4-FFF2-40B4-BE49-F238E27FC236}">
                <a16:creationId xmlns:a16="http://schemas.microsoft.com/office/drawing/2014/main" id="{92341606-C12F-02F8-C5D5-1AF5BF5EC3DA}"/>
              </a:ext>
            </a:extLst>
          </p:cNvPr>
          <p:cNvPicPr>
            <a:picLocks noChangeAspect="1"/>
          </p:cNvPicPr>
          <p:nvPr/>
        </p:nvPicPr>
        <p:blipFill>
          <a:blip r:embed="rId4"/>
          <a:stretch>
            <a:fillRect/>
          </a:stretch>
        </p:blipFill>
        <p:spPr>
          <a:xfrm>
            <a:off x="0" y="1040379"/>
            <a:ext cx="12192000" cy="5088278"/>
          </a:xfrm>
          <a:prstGeom prst="rect">
            <a:avLst/>
          </a:prstGeom>
        </p:spPr>
      </p:pic>
    </p:spTree>
    <p:extLst>
      <p:ext uri="{BB962C8B-B14F-4D97-AF65-F5344CB8AC3E}">
        <p14:creationId xmlns:p14="http://schemas.microsoft.com/office/powerpoint/2010/main" val="344430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a:xfrm>
            <a:off x="740228" y="0"/>
            <a:ext cx="10515600" cy="1325563"/>
          </a:xfrm>
        </p:spPr>
        <p:txBody>
          <a:bodyPr/>
          <a:lstStyle/>
          <a:p>
            <a:r>
              <a:rPr lang="en-GB" b="1" dirty="0">
                <a:latin typeface="Arial" panose="020B0604020202020204" pitchFamily="34" charset="0"/>
                <a:cs typeface="Arial" panose="020B0604020202020204" pitchFamily="34" charset="0"/>
              </a:rPr>
              <a:t>How to apply</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graphicFrame>
        <p:nvGraphicFramePr>
          <p:cNvPr id="6" name="Table 5">
            <a:extLst>
              <a:ext uri="{FF2B5EF4-FFF2-40B4-BE49-F238E27FC236}">
                <a16:creationId xmlns:a16="http://schemas.microsoft.com/office/drawing/2014/main" id="{86714659-8222-8E37-4251-682984A3A4EB}"/>
              </a:ext>
            </a:extLst>
          </p:cNvPr>
          <p:cNvGraphicFramePr>
            <a:graphicFrameLocks noGrp="1"/>
          </p:cNvGraphicFramePr>
          <p:nvPr>
            <p:extLst>
              <p:ext uri="{D42A27DB-BD31-4B8C-83A1-F6EECF244321}">
                <p14:modId xmlns:p14="http://schemas.microsoft.com/office/powerpoint/2010/main" val="1714042727"/>
              </p:ext>
            </p:extLst>
          </p:nvPr>
        </p:nvGraphicFramePr>
        <p:xfrm>
          <a:off x="544285" y="1556656"/>
          <a:ext cx="10461171" cy="3119248"/>
        </p:xfrm>
        <a:graphic>
          <a:graphicData uri="http://schemas.openxmlformats.org/drawingml/2006/table">
            <a:tbl>
              <a:tblPr firstRow="1" firstCol="1" bandRow="1">
                <a:tableStyleId>{5C22544A-7EE6-4342-B048-85BDC9FD1C3A}</a:tableStyleId>
              </a:tblPr>
              <a:tblGrid>
                <a:gridCol w="10461171">
                  <a:extLst>
                    <a:ext uri="{9D8B030D-6E8A-4147-A177-3AD203B41FA5}">
                      <a16:colId xmlns:a16="http://schemas.microsoft.com/office/drawing/2014/main" val="3038791803"/>
                    </a:ext>
                  </a:extLst>
                </a:gridCol>
              </a:tblGrid>
              <a:tr h="1058165">
                <a:tc>
                  <a:txBody>
                    <a:bodyPr/>
                    <a:lstStyle/>
                    <a:p>
                      <a:pPr algn="l">
                        <a:lnSpc>
                          <a:spcPct val="115000"/>
                        </a:lnSpc>
                        <a:spcAft>
                          <a:spcPts val="1000"/>
                        </a:spcAft>
                      </a:pPr>
                      <a:r>
                        <a:rPr lang="en-GB" sz="2800" b="0" dirty="0">
                          <a:solidFill>
                            <a:schemeClr val="tx1"/>
                          </a:solidFill>
                          <a:effectLst/>
                        </a:rPr>
                        <a:t>Please provide a brief (less than 300 words) overview of </a:t>
                      </a:r>
                    </a:p>
                    <a:p>
                      <a:pPr marL="342900" lvl="0" indent="-342900" algn="l">
                        <a:lnSpc>
                          <a:spcPct val="115000"/>
                        </a:lnSpc>
                        <a:buFont typeface="Symbol" panose="05050102010706020507" pitchFamily="18" charset="2"/>
                        <a:buChar char=""/>
                      </a:pPr>
                      <a:r>
                        <a:rPr lang="en-GB" sz="2800" b="0" dirty="0">
                          <a:solidFill>
                            <a:schemeClr val="tx1"/>
                          </a:solidFill>
                          <a:effectLst/>
                        </a:rPr>
                        <a:t>who the project will benefit </a:t>
                      </a:r>
                    </a:p>
                    <a:p>
                      <a:pPr marL="342900" lvl="0" indent="-342900" algn="l">
                        <a:lnSpc>
                          <a:spcPct val="115000"/>
                        </a:lnSpc>
                        <a:spcAft>
                          <a:spcPts val="1000"/>
                        </a:spcAft>
                        <a:buFont typeface="Symbol" panose="05050102010706020507" pitchFamily="18" charset="2"/>
                        <a:buChar char=""/>
                      </a:pPr>
                      <a:r>
                        <a:rPr lang="en-GB" sz="2800" b="0" dirty="0">
                          <a:solidFill>
                            <a:schemeClr val="tx1"/>
                          </a:solidFill>
                          <a:effectLst/>
                        </a:rPr>
                        <a:t>how the project has been developed from STFC science and technology </a:t>
                      </a:r>
                      <a:endParaRPr lang="en-GB"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35" marR="51535" marT="0" marB="0" anchor="ctr">
                    <a:noFill/>
                  </a:tcPr>
                </a:tc>
                <a:extLst>
                  <a:ext uri="{0D108BD9-81ED-4DB2-BD59-A6C34878D82A}">
                    <a16:rowId xmlns:a16="http://schemas.microsoft.com/office/drawing/2014/main" val="3802856540"/>
                  </a:ext>
                </a:extLst>
              </a:tr>
              <a:tr h="1058165">
                <a:tc>
                  <a:txBody>
                    <a:bodyPr/>
                    <a:lstStyle/>
                    <a:p>
                      <a:pPr algn="l">
                        <a:lnSpc>
                          <a:spcPct val="115000"/>
                        </a:lnSpc>
                        <a:spcAft>
                          <a:spcPts val="1000"/>
                        </a:spcAft>
                      </a:pPr>
                      <a:r>
                        <a:rPr lang="en-GB" sz="2800" b="0" dirty="0">
                          <a:solidFill>
                            <a:schemeClr val="tx1"/>
                          </a:solidFill>
                          <a:effectLst/>
                        </a:rPr>
                        <a:t>Project Technology Readiness Level (TRL) Required to be between TRL 5-7</a:t>
                      </a:r>
                      <a:endParaRPr lang="en-GB"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35" marR="51535" marT="0" marB="0" anchor="ctr">
                    <a:noFill/>
                  </a:tcPr>
                </a:tc>
                <a:extLst>
                  <a:ext uri="{0D108BD9-81ED-4DB2-BD59-A6C34878D82A}">
                    <a16:rowId xmlns:a16="http://schemas.microsoft.com/office/drawing/2014/main" val="4236130723"/>
                  </a:ext>
                </a:extLst>
              </a:tr>
            </a:tbl>
          </a:graphicData>
        </a:graphic>
      </p:graphicFrame>
    </p:spTree>
    <p:extLst>
      <p:ext uri="{BB962C8B-B14F-4D97-AF65-F5344CB8AC3E}">
        <p14:creationId xmlns:p14="http://schemas.microsoft.com/office/powerpoint/2010/main" val="321706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Assessment</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sp>
        <p:nvSpPr>
          <p:cNvPr id="3" name="TextBox 2">
            <a:extLst>
              <a:ext uri="{FF2B5EF4-FFF2-40B4-BE49-F238E27FC236}">
                <a16:creationId xmlns:a16="http://schemas.microsoft.com/office/drawing/2014/main" id="{FA88D4F5-68A6-4DDC-8118-E1147681C83A}"/>
              </a:ext>
            </a:extLst>
          </p:cNvPr>
          <p:cNvSpPr txBox="1"/>
          <p:nvPr/>
        </p:nvSpPr>
        <p:spPr>
          <a:xfrm>
            <a:off x="762000" y="1347801"/>
            <a:ext cx="9982200" cy="5201424"/>
          </a:xfrm>
          <a:prstGeom prst="rect">
            <a:avLst/>
          </a:prstGeom>
          <a:noFill/>
        </p:spPr>
        <p:txBody>
          <a:bodyPr wrap="square" rtlCol="0">
            <a:spAutoFit/>
          </a:bodyPr>
          <a:lstStyle/>
          <a:p>
            <a:r>
              <a:rPr lang="en-GB" sz="2400" b="1" dirty="0"/>
              <a:t>Eligibility for scheme only at the Intention to submit phase</a:t>
            </a:r>
          </a:p>
          <a:p>
            <a:endParaRPr lang="en-GB" sz="2400" b="1" dirty="0"/>
          </a:p>
          <a:p>
            <a:endParaRPr lang="en-GB" sz="2400" b="1" dirty="0"/>
          </a:p>
          <a:p>
            <a:r>
              <a:rPr lang="en-GB" sz="2400" b="1" dirty="0"/>
              <a:t>These </a:t>
            </a:r>
            <a:r>
              <a:rPr lang="en-GB" sz="2400" b="1" dirty="0" err="1"/>
              <a:t>ItS</a:t>
            </a:r>
            <a:r>
              <a:rPr lang="en-GB" sz="2400" b="1" dirty="0"/>
              <a:t> will be assessed internally by a sift panel who will determine if the project is eligible for the scheme. They will determine if</a:t>
            </a:r>
          </a:p>
          <a:p>
            <a:endParaRPr lang="en-GB" sz="2400" b="1" dirty="0"/>
          </a:p>
          <a:p>
            <a:r>
              <a:rPr lang="en-GB" sz="2400" b="1" dirty="0"/>
              <a:t>•	the applicant and lead institution meets the STFC criteria for holding a 	grant.</a:t>
            </a:r>
          </a:p>
          <a:p>
            <a:r>
              <a:rPr lang="en-GB" sz="2400" b="1" dirty="0"/>
              <a:t>•	the project TRL is suitable for the scheme</a:t>
            </a:r>
          </a:p>
          <a:p>
            <a:r>
              <a:rPr lang="en-GB" sz="2400" b="1" dirty="0"/>
              <a:t>•	the project has been developed from STFC science and fits within the 	STFC remit</a:t>
            </a:r>
          </a:p>
          <a:p>
            <a:r>
              <a:rPr lang="en-GB" sz="2400" b="1" dirty="0"/>
              <a:t>•	the project is of potential benefit to the PPAN community and/or the 	wider UK community</a:t>
            </a:r>
          </a:p>
          <a:p>
            <a:endParaRPr lang="en-GB" sz="2000" b="1" dirty="0">
              <a:solidFill>
                <a:schemeClr val="accent1"/>
              </a:solidFill>
            </a:endParaRPr>
          </a:p>
        </p:txBody>
      </p:sp>
    </p:spTree>
    <p:extLst>
      <p:ext uri="{BB962C8B-B14F-4D97-AF65-F5344CB8AC3E}">
        <p14:creationId xmlns:p14="http://schemas.microsoft.com/office/powerpoint/2010/main" val="130778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Next Steps</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sp>
        <p:nvSpPr>
          <p:cNvPr id="3" name="TextBox 2">
            <a:extLst>
              <a:ext uri="{FF2B5EF4-FFF2-40B4-BE49-F238E27FC236}">
                <a16:creationId xmlns:a16="http://schemas.microsoft.com/office/drawing/2014/main" id="{7B28D3E6-F69E-4D67-ADDE-49AC6A6B9740}"/>
              </a:ext>
            </a:extLst>
          </p:cNvPr>
          <p:cNvSpPr txBox="1"/>
          <p:nvPr/>
        </p:nvSpPr>
        <p:spPr>
          <a:xfrm>
            <a:off x="457199" y="1436915"/>
            <a:ext cx="10983687" cy="5016758"/>
          </a:xfrm>
          <a:prstGeom prst="rect">
            <a:avLst/>
          </a:prstGeom>
          <a:noFill/>
        </p:spPr>
        <p:txBody>
          <a:bodyPr wrap="square" rtlCol="0">
            <a:spAutoFit/>
          </a:bodyPr>
          <a:lstStyle/>
          <a:p>
            <a:r>
              <a:rPr lang="en-GB" sz="2000" dirty="0"/>
              <a:t>Intention to submit stage opens on 20</a:t>
            </a:r>
            <a:r>
              <a:rPr lang="en-GB" sz="2000" baseline="30000" dirty="0"/>
              <a:t>th</a:t>
            </a:r>
            <a:r>
              <a:rPr lang="en-GB" sz="2000" dirty="0"/>
              <a:t> Feb – please look for the link on the funding finder </a:t>
            </a:r>
          </a:p>
          <a:p>
            <a:endParaRPr lang="en-GB" sz="2000" dirty="0"/>
          </a:p>
          <a:p>
            <a:r>
              <a:rPr lang="en-GB" sz="2000" dirty="0"/>
              <a:t>Send the completed template to me with the title </a:t>
            </a:r>
          </a:p>
          <a:p>
            <a:endParaRPr lang="en-GB" sz="2000" dirty="0"/>
          </a:p>
          <a:p>
            <a:r>
              <a:rPr lang="en-GB" sz="2000" dirty="0"/>
              <a:t>		</a:t>
            </a:r>
            <a:r>
              <a:rPr lang="en-GB" sz="2000" b="1" dirty="0"/>
              <a:t>Late-Stage Commercialisation Scheme Intention to submit</a:t>
            </a:r>
          </a:p>
          <a:p>
            <a:endParaRPr lang="en-GB" sz="2000" b="1" dirty="0"/>
          </a:p>
          <a:p>
            <a:r>
              <a:rPr lang="en-GB" sz="2000" b="1" dirty="0"/>
              <a:t>I will confirm your </a:t>
            </a:r>
            <a:r>
              <a:rPr lang="en-GB" sz="2000" b="1" dirty="0" err="1"/>
              <a:t>ItS</a:t>
            </a:r>
            <a:r>
              <a:rPr lang="en-GB" sz="2000" b="1" dirty="0"/>
              <a:t> via email</a:t>
            </a:r>
          </a:p>
          <a:p>
            <a:endParaRPr lang="en-GB" sz="2000" b="1" dirty="0"/>
          </a:p>
          <a:p>
            <a:r>
              <a:rPr lang="en-GB" sz="2000" b="1" dirty="0"/>
              <a:t>If you are eligible to apply for the scheme I will contact you via email with a link</a:t>
            </a:r>
          </a:p>
          <a:p>
            <a:endParaRPr lang="en-GB" sz="2000" b="1" dirty="0"/>
          </a:p>
          <a:p>
            <a:r>
              <a:rPr lang="en-GB" sz="2000" b="1" dirty="0"/>
              <a:t>to apply to the scheme on The Funding Service</a:t>
            </a:r>
          </a:p>
          <a:p>
            <a:endParaRPr lang="en-GB" sz="2000" dirty="0"/>
          </a:p>
          <a:p>
            <a:r>
              <a:rPr lang="en-GB" sz="2000" b="1" dirty="0"/>
              <a:t>	</a:t>
            </a:r>
          </a:p>
          <a:p>
            <a:r>
              <a:rPr lang="en-GB" sz="2000" b="1" dirty="0"/>
              <a:t>Please do not send the link you receive on to others to apply for the scheme </a:t>
            </a:r>
          </a:p>
          <a:p>
            <a:endParaRPr lang="en-GB" sz="2000" b="1" dirty="0"/>
          </a:p>
          <a:p>
            <a:r>
              <a:rPr lang="en-GB" sz="2000" b="1" dirty="0"/>
              <a:t>Webinar invitation – 27</a:t>
            </a:r>
            <a:r>
              <a:rPr lang="en-GB" sz="2000" b="1" baseline="30000" dirty="0"/>
              <a:t>th</a:t>
            </a:r>
            <a:r>
              <a:rPr lang="en-GB" sz="2000" b="1" dirty="0"/>
              <a:t> March</a:t>
            </a:r>
          </a:p>
        </p:txBody>
      </p:sp>
    </p:spTree>
    <p:extLst>
      <p:ext uri="{BB962C8B-B14F-4D97-AF65-F5344CB8AC3E}">
        <p14:creationId xmlns:p14="http://schemas.microsoft.com/office/powerpoint/2010/main" val="2825907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Questions?</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spTree>
    <p:extLst>
      <p:ext uri="{BB962C8B-B14F-4D97-AF65-F5344CB8AC3E}">
        <p14:creationId xmlns:p14="http://schemas.microsoft.com/office/powerpoint/2010/main" val="281172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E48954-942C-1C4C-818E-BEF11B1D1890}"/>
              </a:ext>
            </a:extLst>
          </p:cNvPr>
          <p:cNvSpPr txBox="1"/>
          <p:nvPr/>
        </p:nvSpPr>
        <p:spPr>
          <a:xfrm>
            <a:off x="561072" y="188976"/>
            <a:ext cx="11069856"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STFC </a:t>
            </a:r>
            <a:r>
              <a:rPr lang="en-GB" sz="4800" b="1" spc="-150" dirty="0">
                <a:solidFill>
                  <a:srgbClr val="002060"/>
                </a:solidFill>
                <a:latin typeface="Arial" panose="020B0604020202020204" pitchFamily="34" charset="0"/>
                <a:cs typeface="Arial" panose="020B0604020202020204" pitchFamily="34" charset="0"/>
              </a:rPr>
              <a:t>Cross Council and International Programmes</a:t>
            </a:r>
            <a:r>
              <a:rPr kumimoji="0" lang="en-GB"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Webinar</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A16C876-2514-2E47-9712-09D7232D75F4}"/>
              </a:ext>
            </a:extLst>
          </p:cNvPr>
          <p:cNvSpPr/>
          <p:nvPr/>
        </p:nvSpPr>
        <p:spPr>
          <a:xfrm>
            <a:off x="830263" y="3302092"/>
            <a:ext cx="1136173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626262"/>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 W</a:t>
            </a:r>
            <a:r>
              <a:rPr lang="en-GB" dirty="0" err="1">
                <a:solidFill>
                  <a:srgbClr val="002060"/>
                </a:solidFill>
                <a:latin typeface="Arial" panose="020B0604020202020204" pitchFamily="34" charset="0"/>
                <a:cs typeface="Arial" panose="020B0604020202020204" pitchFamily="34" charset="0"/>
              </a:rPr>
              <a:t>endy</a:t>
            </a:r>
            <a:r>
              <a:rPr lang="en-GB" dirty="0">
                <a:solidFill>
                  <a:srgbClr val="002060"/>
                </a:solidFill>
                <a:latin typeface="Arial" panose="020B0604020202020204" pitchFamily="34" charset="0"/>
                <a:cs typeface="Arial" panose="020B0604020202020204" pitchFamily="34" charset="0"/>
              </a:rPr>
              <a:t> Carr</a:t>
            </a:r>
            <a:endParaRPr kumimoji="0" lang="en-GB"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Arial" panose="020B0604020202020204" pitchFamily="34" charset="0"/>
                <a:cs typeface="Arial" panose="020B0604020202020204" pitchFamily="34" charset="0"/>
              </a:rPr>
              <a:t>Senior Programme Manager</a:t>
            </a:r>
            <a:endParaRPr kumimoji="0" lang="en-GB"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074" name="Picture 2">
            <a:extLst>
              <a:ext uri="{FF2B5EF4-FFF2-40B4-BE49-F238E27FC236}">
                <a16:creationId xmlns:a16="http://schemas.microsoft.com/office/drawing/2014/main" id="{7B1610DD-1ECA-48BA-B5A4-7CE01AC90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025" y="6096264"/>
            <a:ext cx="2226114" cy="5727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CDB27D-4DB0-4D93-9A6A-FB51955CF613}"/>
              </a:ext>
            </a:extLst>
          </p:cNvPr>
          <p:cNvSpPr txBox="1"/>
          <p:nvPr/>
        </p:nvSpPr>
        <p:spPr>
          <a:xfrm>
            <a:off x="713231" y="1292352"/>
            <a:ext cx="9064793" cy="2154436"/>
          </a:xfrm>
          <a:prstGeom prst="rect">
            <a:avLst/>
          </a:prstGeom>
          <a:noFill/>
        </p:spPr>
        <p:txBody>
          <a:bodyPr wrap="square" rtlCol="0">
            <a:spAutoFit/>
          </a:bodyPr>
          <a:lstStyle/>
          <a:p>
            <a:r>
              <a:rPr lang="en-GB" sz="3200" dirty="0"/>
              <a:t> </a:t>
            </a:r>
          </a:p>
          <a:p>
            <a:endParaRPr lang="en-GB" dirty="0"/>
          </a:p>
          <a:p>
            <a:endParaRPr lang="en-GB" dirty="0"/>
          </a:p>
          <a:p>
            <a:endParaRPr lang="en-GB" dirty="0"/>
          </a:p>
          <a:p>
            <a:r>
              <a:rPr lang="en-GB" sz="4800" b="1" dirty="0">
                <a:solidFill>
                  <a:srgbClr val="2E2D62"/>
                </a:solidFill>
              </a:rPr>
              <a:t>Welcome</a:t>
            </a:r>
          </a:p>
        </p:txBody>
      </p:sp>
      <p:sp>
        <p:nvSpPr>
          <p:cNvPr id="3" name="Oval 2">
            <a:extLst>
              <a:ext uri="{FF2B5EF4-FFF2-40B4-BE49-F238E27FC236}">
                <a16:creationId xmlns:a16="http://schemas.microsoft.com/office/drawing/2014/main" id="{7A59975D-9FB9-45E4-9D63-B684CD359A60}"/>
              </a:ext>
            </a:extLst>
          </p:cNvPr>
          <p:cNvSpPr/>
          <p:nvPr/>
        </p:nvSpPr>
        <p:spPr>
          <a:xfrm>
            <a:off x="5410200" y="1123950"/>
            <a:ext cx="6419850" cy="4972314"/>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624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8288D6-5EA4-544D-AD4B-0C2C2545A5A9}"/>
              </a:ext>
            </a:extLst>
          </p:cNvPr>
          <p:cNvSpPr/>
          <p:nvPr/>
        </p:nvSpPr>
        <p:spPr>
          <a:xfrm>
            <a:off x="768265" y="1557084"/>
            <a:ext cx="4320000" cy="3416320"/>
          </a:xfrm>
          <a:prstGeom prst="rect">
            <a:avLst/>
          </a:prstGeom>
        </p:spPr>
        <p:txBody>
          <a:bodyPr wrap="square">
            <a:spAutoFit/>
          </a:bodyPr>
          <a:lstStyle/>
          <a:p>
            <a:r>
              <a:rPr lang="en-GB" sz="2400" dirty="0">
                <a:solidFill>
                  <a:srgbClr val="2E2D62"/>
                </a:solidFill>
                <a:cs typeface="Arial" panose="020B0604020202020204" pitchFamily="34" charset="0"/>
              </a:rPr>
              <a:t>We work with the government </a:t>
            </a:r>
            <a:br>
              <a:rPr lang="en-GB" sz="2400" dirty="0">
                <a:solidFill>
                  <a:srgbClr val="2E2D62"/>
                </a:solidFill>
                <a:cs typeface="Arial" panose="020B0604020202020204" pitchFamily="34" charset="0"/>
              </a:rPr>
            </a:br>
            <a:r>
              <a:rPr lang="en-GB" sz="2400" dirty="0">
                <a:solidFill>
                  <a:srgbClr val="2E2D62"/>
                </a:solidFill>
                <a:cs typeface="Arial" panose="020B0604020202020204" pitchFamily="34" charset="0"/>
              </a:rPr>
              <a:t>to invest over £7 billion a year </a:t>
            </a:r>
            <a:br>
              <a:rPr lang="en-GB" sz="2400" dirty="0">
                <a:solidFill>
                  <a:srgbClr val="2E2D62"/>
                </a:solidFill>
                <a:cs typeface="Arial" panose="020B0604020202020204" pitchFamily="34" charset="0"/>
              </a:rPr>
            </a:br>
            <a:r>
              <a:rPr lang="en-GB" sz="2400" dirty="0">
                <a:solidFill>
                  <a:srgbClr val="2E2D62"/>
                </a:solidFill>
                <a:cs typeface="Arial" panose="020B0604020202020204" pitchFamily="34" charset="0"/>
              </a:rPr>
              <a:t>in research and innovation by partnering with academia and industry to make the impossible, possible. Through the UK’s nine leading academic and industrial funding councils, we create </a:t>
            </a:r>
            <a:r>
              <a:rPr lang="en-GB" sz="2400" b="1" dirty="0">
                <a:solidFill>
                  <a:srgbClr val="2E2D62"/>
                </a:solidFill>
                <a:cs typeface="Arial" panose="020B0604020202020204" pitchFamily="34" charset="0"/>
              </a:rPr>
              <a:t>knowledge with impact</a:t>
            </a:r>
            <a:r>
              <a:rPr lang="en-GB" sz="2400" dirty="0">
                <a:solidFill>
                  <a:srgbClr val="2E2D62"/>
                </a:solidFill>
                <a:cs typeface="Arial" panose="020B0604020202020204" pitchFamily="34" charset="0"/>
              </a:rPr>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7908" y="29960"/>
            <a:ext cx="5760911" cy="679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UKRI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086" y="555477"/>
            <a:ext cx="2362200"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020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972BFE-38CA-E04C-8026-2CA81D3E7A59}"/>
              </a:ext>
            </a:extLst>
          </p:cNvPr>
          <p:cNvPicPr>
            <a:picLocks noChangeAspect="1"/>
          </p:cNvPicPr>
          <p:nvPr/>
        </p:nvPicPr>
        <p:blipFill>
          <a:blip r:embed="rId3"/>
          <a:stretch>
            <a:fillRect/>
          </a:stretch>
        </p:blipFill>
        <p:spPr>
          <a:xfrm>
            <a:off x="7022739" y="764293"/>
            <a:ext cx="4811043" cy="5567064"/>
          </a:xfrm>
          <a:prstGeom prst="rect">
            <a:avLst/>
          </a:prstGeom>
        </p:spPr>
      </p:pic>
      <p:sp>
        <p:nvSpPr>
          <p:cNvPr id="9" name="TextBox 8">
            <a:extLst>
              <a:ext uri="{FF2B5EF4-FFF2-40B4-BE49-F238E27FC236}">
                <a16:creationId xmlns:a16="http://schemas.microsoft.com/office/drawing/2014/main" id="{D4F96571-1EF0-6C48-8AEF-01E87FE0A0B5}"/>
              </a:ext>
            </a:extLst>
          </p:cNvPr>
          <p:cNvSpPr txBox="1"/>
          <p:nvPr/>
        </p:nvSpPr>
        <p:spPr>
          <a:xfrm>
            <a:off x="403341" y="345182"/>
            <a:ext cx="7036146" cy="769441"/>
          </a:xfrm>
          <a:prstGeom prst="rect">
            <a:avLst/>
          </a:prstGeom>
          <a:noFill/>
        </p:spPr>
        <p:txBody>
          <a:bodyPr wrap="square" rtlCol="0" anchor="t">
            <a:spAutoFit/>
          </a:bodyPr>
          <a:lstStyle/>
          <a:p>
            <a:pPr>
              <a:defRPr/>
            </a:pPr>
            <a:r>
              <a:rPr lang="en-US" sz="4400" b="1" spc="-150" dirty="0">
                <a:solidFill>
                  <a:srgbClr val="2E2D62"/>
                </a:solidFill>
                <a:latin typeface="Arial" panose="020B0604020202020204" pitchFamily="34" charset="0"/>
                <a:cs typeface="Arial" panose="020B0604020202020204" pitchFamily="34" charset="0"/>
              </a:rPr>
              <a:t>Who we are – what we do</a:t>
            </a:r>
          </a:p>
        </p:txBody>
      </p:sp>
      <p:sp>
        <p:nvSpPr>
          <p:cNvPr id="10" name="TextBox 9"/>
          <p:cNvSpPr txBox="1"/>
          <p:nvPr/>
        </p:nvSpPr>
        <p:spPr>
          <a:xfrm>
            <a:off x="416148" y="2894203"/>
            <a:ext cx="2551566" cy="707886"/>
          </a:xfrm>
          <a:prstGeom prst="rect">
            <a:avLst/>
          </a:prstGeom>
          <a:noFill/>
        </p:spPr>
        <p:txBody>
          <a:bodyPr wrap="square" rtlCol="0">
            <a:spAutoFit/>
          </a:bodyPr>
          <a:lstStyle/>
          <a:p>
            <a:pPr>
              <a:defRPr/>
            </a:pPr>
            <a:r>
              <a:rPr lang="en-GB" sz="4000" b="1" dirty="0">
                <a:solidFill>
                  <a:srgbClr val="003088">
                    <a:lumMod val="60000"/>
                    <a:lumOff val="40000"/>
                  </a:srgbClr>
                </a:solidFill>
                <a:latin typeface="Arial" panose="020B0604020202020204"/>
              </a:rPr>
              <a:t>£0.7bn</a:t>
            </a:r>
          </a:p>
        </p:txBody>
      </p:sp>
      <p:grpSp>
        <p:nvGrpSpPr>
          <p:cNvPr id="11" name="Group 10"/>
          <p:cNvGrpSpPr/>
          <p:nvPr/>
        </p:nvGrpSpPr>
        <p:grpSpPr>
          <a:xfrm>
            <a:off x="4243364" y="3719576"/>
            <a:ext cx="3069732" cy="2793242"/>
            <a:chOff x="2327202" y="1256845"/>
            <a:chExt cx="3450220" cy="3545307"/>
          </a:xfrm>
          <a:solidFill>
            <a:srgbClr val="1E5DF8"/>
          </a:solidFill>
          <a:effectLst/>
        </p:grpSpPr>
        <p:sp>
          <p:nvSpPr>
            <p:cNvPr id="12" name="Isosceles Triangle 11"/>
            <p:cNvSpPr/>
            <p:nvPr/>
          </p:nvSpPr>
          <p:spPr>
            <a:xfrm>
              <a:off x="2327202" y="1256845"/>
              <a:ext cx="3450220" cy="3545307"/>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3" name="Straight Connector 12"/>
            <p:cNvCxnSpPr>
              <a:stCxn id="12" idx="1"/>
            </p:cNvCxnSpPr>
            <p:nvPr/>
          </p:nvCxnSpPr>
          <p:spPr>
            <a:xfrm>
              <a:off x="3189757" y="3029498"/>
              <a:ext cx="862554" cy="435812"/>
            </a:xfrm>
            <a:prstGeom prst="line">
              <a:avLst/>
            </a:prstGeom>
            <a:noFill/>
            <a:ln w="28575" cap="flat" cmpd="sng" algn="ctr">
              <a:solidFill>
                <a:srgbClr val="FFFFFF"/>
              </a:solidFill>
              <a:prstDash val="solid"/>
              <a:miter lim="800000"/>
            </a:ln>
            <a:effectLst/>
          </p:spPr>
        </p:cxnSp>
        <p:cxnSp>
          <p:nvCxnSpPr>
            <p:cNvPr id="14" name="Straight Connector 13"/>
            <p:cNvCxnSpPr>
              <a:stCxn id="12" idx="5"/>
            </p:cNvCxnSpPr>
            <p:nvPr/>
          </p:nvCxnSpPr>
          <p:spPr>
            <a:xfrm flipH="1">
              <a:off x="4052313" y="3029498"/>
              <a:ext cx="862555" cy="435812"/>
            </a:xfrm>
            <a:prstGeom prst="line">
              <a:avLst/>
            </a:prstGeom>
            <a:noFill/>
            <a:ln w="28575" cap="flat" cmpd="sng" algn="ctr">
              <a:solidFill>
                <a:srgbClr val="FFFFFF"/>
              </a:solidFill>
              <a:prstDash val="solid"/>
              <a:miter lim="800000"/>
            </a:ln>
            <a:effectLst/>
          </p:spPr>
        </p:cxnSp>
        <p:cxnSp>
          <p:nvCxnSpPr>
            <p:cNvPr id="15" name="Straight Connector 14"/>
            <p:cNvCxnSpPr/>
            <p:nvPr/>
          </p:nvCxnSpPr>
          <p:spPr>
            <a:xfrm>
              <a:off x="4055396" y="3462908"/>
              <a:ext cx="0" cy="1336842"/>
            </a:xfrm>
            <a:prstGeom prst="line">
              <a:avLst/>
            </a:prstGeom>
            <a:noFill/>
            <a:ln w="28575" cap="flat" cmpd="sng" algn="ctr">
              <a:solidFill>
                <a:srgbClr val="FFFFFF"/>
              </a:solidFill>
              <a:prstDash val="solid"/>
              <a:miter lim="800000"/>
            </a:ln>
            <a:effectLst/>
          </p:spPr>
        </p:cxnSp>
        <p:sp>
          <p:nvSpPr>
            <p:cNvPr id="16" name="TextBox 15"/>
            <p:cNvSpPr txBox="1"/>
            <p:nvPr/>
          </p:nvSpPr>
          <p:spPr>
            <a:xfrm>
              <a:off x="3568784" y="2300008"/>
              <a:ext cx="973222" cy="554481"/>
            </a:xfrm>
            <a:prstGeom prst="rect">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rPr>
                <a:t>Particle Physics</a:t>
              </a:r>
            </a:p>
          </p:txBody>
        </p:sp>
        <p:sp>
          <p:nvSpPr>
            <p:cNvPr id="17" name="TextBox 16"/>
            <p:cNvSpPr txBox="1"/>
            <p:nvPr/>
          </p:nvSpPr>
          <p:spPr>
            <a:xfrm>
              <a:off x="2896248" y="3751188"/>
              <a:ext cx="973222" cy="554481"/>
            </a:xfrm>
            <a:prstGeom prst="rect">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rPr>
                <a:t>Nuclear Physics</a:t>
              </a:r>
            </a:p>
          </p:txBody>
        </p:sp>
        <p:sp>
          <p:nvSpPr>
            <p:cNvPr id="18" name="TextBox 17"/>
            <p:cNvSpPr txBox="1"/>
            <p:nvPr/>
          </p:nvSpPr>
          <p:spPr>
            <a:xfrm>
              <a:off x="4052312" y="3862405"/>
              <a:ext cx="1265503" cy="332047"/>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rPr>
                <a:t>Astronomy</a:t>
              </a:r>
            </a:p>
          </p:txBody>
        </p:sp>
      </p:grpSp>
      <p:sp>
        <p:nvSpPr>
          <p:cNvPr id="19" name="TextBox 18"/>
          <p:cNvSpPr txBox="1"/>
          <p:nvPr/>
        </p:nvSpPr>
        <p:spPr>
          <a:xfrm>
            <a:off x="646939" y="3515679"/>
            <a:ext cx="3936396" cy="2277547"/>
          </a:xfrm>
          <a:prstGeom prst="rect">
            <a:avLst/>
          </a:prstGeom>
          <a:noFill/>
        </p:spPr>
        <p:txBody>
          <a:bodyPr wrap="square" rtlCol="0">
            <a:spAutoFit/>
          </a:bodyPr>
          <a:lstStyle/>
          <a:p>
            <a:pPr marL="285750" indent="-285750">
              <a:buClr>
                <a:srgbClr val="1E5DF8"/>
              </a:buClr>
              <a:buFont typeface="Arial" panose="020B0604020202020204" pitchFamily="34" charset="0"/>
              <a:buChar char="•"/>
              <a:defRPr/>
            </a:pPr>
            <a:endParaRPr lang="en-GB" sz="1400" b="1" dirty="0">
              <a:solidFill>
                <a:srgbClr val="2E2C61"/>
              </a:solidFill>
              <a:latin typeface="Arial" panose="020B0604020202020204"/>
            </a:endParaRPr>
          </a:p>
          <a:p>
            <a:pPr marL="285750" indent="-285750">
              <a:buClr>
                <a:srgbClr val="1E5DF8"/>
              </a:buClr>
              <a:buFont typeface="Arial" panose="020B0604020202020204" pitchFamily="34" charset="0"/>
              <a:buChar char="•"/>
              <a:defRPr/>
            </a:pPr>
            <a:r>
              <a:rPr lang="en-GB" sz="1600" b="1" dirty="0">
                <a:solidFill>
                  <a:srgbClr val="2E2C61"/>
                </a:solidFill>
                <a:latin typeface="Arial" panose="020B0604020202020204"/>
              </a:rPr>
              <a:t>Funding for Frontier Science</a:t>
            </a:r>
          </a:p>
          <a:p>
            <a:pPr marL="285750" indent="-285750">
              <a:buClr>
                <a:srgbClr val="1E5DF8"/>
              </a:buClr>
              <a:buFont typeface="Arial" panose="020B0604020202020204" pitchFamily="34" charset="0"/>
              <a:buChar char="•"/>
              <a:defRPr/>
            </a:pPr>
            <a:endParaRPr lang="en-GB" sz="1600" b="1" dirty="0">
              <a:solidFill>
                <a:srgbClr val="2E2C61"/>
              </a:solidFill>
              <a:latin typeface="Arial" panose="020B0604020202020204"/>
            </a:endParaRPr>
          </a:p>
          <a:p>
            <a:pPr marL="285750" indent="-285750">
              <a:buClr>
                <a:srgbClr val="1E5DF8"/>
              </a:buClr>
              <a:buFont typeface="Arial" panose="020B0604020202020204" pitchFamily="34" charset="0"/>
              <a:buChar char="•"/>
              <a:defRPr/>
            </a:pPr>
            <a:r>
              <a:rPr lang="en-GB" sz="1600" b="1" dirty="0">
                <a:solidFill>
                  <a:srgbClr val="2E2C61"/>
                </a:solidFill>
                <a:latin typeface="Arial" panose="020B0604020202020204"/>
              </a:rPr>
              <a:t>World Class F</a:t>
            </a:r>
            <a:r>
              <a:rPr lang="en-GB" sz="1600" b="1" dirty="0" err="1">
                <a:solidFill>
                  <a:srgbClr val="2E2C61"/>
                </a:solidFill>
                <a:latin typeface="Arial" panose="020B0604020202020204"/>
              </a:rPr>
              <a:t>acilities</a:t>
            </a:r>
            <a:endParaRPr lang="en-GB" sz="1600" b="1" dirty="0">
              <a:solidFill>
                <a:srgbClr val="2E2C61"/>
              </a:solidFill>
              <a:latin typeface="Arial" panose="020B0604020202020204"/>
            </a:endParaRPr>
          </a:p>
          <a:p>
            <a:pPr>
              <a:buClr>
                <a:srgbClr val="1E5DF8"/>
              </a:buClr>
              <a:defRPr/>
            </a:pPr>
            <a:endParaRPr lang="en-GB" sz="1600" b="1" dirty="0">
              <a:solidFill>
                <a:srgbClr val="2E2C61"/>
              </a:solidFill>
              <a:latin typeface="Arial" panose="020B0604020202020204"/>
            </a:endParaRPr>
          </a:p>
          <a:p>
            <a:pPr marL="285750" indent="-285750">
              <a:buClr>
                <a:srgbClr val="1E5DF8"/>
              </a:buClr>
              <a:buFont typeface="Arial" panose="020B0604020202020204" pitchFamily="34" charset="0"/>
              <a:buChar char="•"/>
              <a:defRPr/>
            </a:pPr>
            <a:r>
              <a:rPr lang="en-GB" sz="1600" b="1" dirty="0">
                <a:solidFill>
                  <a:srgbClr val="2E2C61"/>
                </a:solidFill>
                <a:latin typeface="Arial" panose="020B0604020202020204"/>
              </a:rPr>
              <a:t>Science and Innovation Campuses</a:t>
            </a:r>
          </a:p>
          <a:p>
            <a:pPr marL="285750" indent="-285750">
              <a:buClr>
                <a:srgbClr val="1E5DF8"/>
              </a:buClr>
              <a:buFont typeface="Arial" panose="020B0604020202020204" pitchFamily="34" charset="0"/>
              <a:buChar char="•"/>
              <a:defRPr/>
            </a:pPr>
            <a:endParaRPr lang="en-GB" sz="1600" b="1" dirty="0">
              <a:solidFill>
                <a:srgbClr val="2E2C61"/>
              </a:solidFill>
              <a:latin typeface="Arial" panose="020B0604020202020204"/>
            </a:endParaRPr>
          </a:p>
          <a:p>
            <a:pPr marL="285750" indent="-285750">
              <a:buClr>
                <a:srgbClr val="1E5DF8"/>
              </a:buClr>
              <a:buFont typeface="Arial" panose="020B0604020202020204" pitchFamily="34" charset="0"/>
              <a:buChar char="•"/>
              <a:defRPr/>
            </a:pPr>
            <a:r>
              <a:rPr lang="en-GB" sz="1600" b="1" dirty="0">
                <a:solidFill>
                  <a:srgbClr val="2E2C61"/>
                </a:solidFill>
                <a:latin typeface="Arial" panose="020B0604020202020204"/>
              </a:rPr>
              <a:t>Sector Focused Clusters</a:t>
            </a:r>
          </a:p>
          <a:p>
            <a:pPr>
              <a:buClr>
                <a:srgbClr val="1E5DF8"/>
              </a:buClr>
              <a:defRPr/>
            </a:pPr>
            <a:endParaRPr lang="en-GB" sz="1600" b="1" dirty="0">
              <a:solidFill>
                <a:srgbClr val="2E2C61"/>
              </a:solidFill>
              <a:latin typeface="Arial" panose="020B0604020202020204"/>
            </a:endParaRPr>
          </a:p>
        </p:txBody>
      </p:sp>
      <p:sp>
        <p:nvSpPr>
          <p:cNvPr id="20" name="TextBox 19"/>
          <p:cNvSpPr txBox="1"/>
          <p:nvPr/>
        </p:nvSpPr>
        <p:spPr>
          <a:xfrm>
            <a:off x="2129249" y="3054014"/>
            <a:ext cx="1974587" cy="461665"/>
          </a:xfrm>
          <a:prstGeom prst="rect">
            <a:avLst/>
          </a:prstGeom>
          <a:noFill/>
        </p:spPr>
        <p:txBody>
          <a:bodyPr wrap="square" rtlCol="0">
            <a:spAutoFit/>
          </a:bodyPr>
          <a:lstStyle/>
          <a:p>
            <a:pPr>
              <a:defRPr/>
            </a:pPr>
            <a:r>
              <a:rPr lang="en-GB" sz="1200" dirty="0">
                <a:solidFill>
                  <a:srgbClr val="2E2C61"/>
                </a:solidFill>
                <a:latin typeface="Arial" panose="020B0604020202020204"/>
              </a:rPr>
              <a:t>a year invested by STFC</a:t>
            </a:r>
            <a:br>
              <a:rPr lang="en-GB" sz="1200" dirty="0">
                <a:solidFill>
                  <a:srgbClr val="2E2C61"/>
                </a:solidFill>
                <a:latin typeface="Arial" panose="020B0604020202020204"/>
              </a:rPr>
            </a:br>
            <a:r>
              <a:rPr lang="en-GB" sz="1200" dirty="0">
                <a:solidFill>
                  <a:srgbClr val="2E2C61"/>
                </a:solidFill>
                <a:latin typeface="Arial" panose="020B0604020202020204"/>
              </a:rPr>
              <a:t>in research and innovation</a:t>
            </a:r>
          </a:p>
        </p:txBody>
      </p:sp>
      <p:sp>
        <p:nvSpPr>
          <p:cNvPr id="3" name="Rectangle 2"/>
          <p:cNvSpPr/>
          <p:nvPr/>
        </p:nvSpPr>
        <p:spPr>
          <a:xfrm>
            <a:off x="403341" y="1220972"/>
            <a:ext cx="6096000" cy="1360372"/>
          </a:xfrm>
          <a:prstGeom prst="rect">
            <a:avLst/>
          </a:prstGeom>
        </p:spPr>
        <p:txBody>
          <a:bodyPr>
            <a:spAutoFit/>
          </a:bodyPr>
          <a:lstStyle/>
          <a:p>
            <a:pPr lvl="0"/>
            <a:r>
              <a:rPr lang="en-US" b="1" dirty="0">
                <a:solidFill>
                  <a:srgbClr val="1E5DF8"/>
                </a:solidFill>
                <a:latin typeface="Arial" panose="020B0604020202020204" pitchFamily="34" charset="0"/>
                <a:cs typeface="Arial" panose="020B0604020202020204" pitchFamily="34" charset="0"/>
              </a:rPr>
              <a:t>Mission:</a:t>
            </a:r>
          </a:p>
          <a:p>
            <a:pPr marL="576000" lvl="0" indent="-288000">
              <a:lnSpc>
                <a:spcPct val="110000"/>
              </a:lnSpc>
              <a:spcAft>
                <a:spcPts val="300"/>
              </a:spcAft>
              <a:buFont typeface="Arial" panose="020B0604020202020204" pitchFamily="34" charset="0"/>
              <a:buChar char="•"/>
            </a:pPr>
            <a:r>
              <a:rPr lang="en-US" dirty="0">
                <a:latin typeface="Arial" panose="020B0604020202020204" pitchFamily="34" charset="0"/>
                <a:cs typeface="Arial" panose="020B0604020202020204" pitchFamily="34" charset="0"/>
              </a:rPr>
              <a:t>Discovering the secrets of the Universe</a:t>
            </a:r>
          </a:p>
          <a:p>
            <a:pPr marL="576000" lvl="0" indent="-288000">
              <a:lnSpc>
                <a:spcPct val="110000"/>
              </a:lnSpc>
              <a:spcAft>
                <a:spcPts val="300"/>
              </a:spcAft>
              <a:buFont typeface="Arial" panose="020B0604020202020204" pitchFamily="34" charset="0"/>
              <a:buChar char="•"/>
            </a:pPr>
            <a:r>
              <a:rPr lang="en-US" dirty="0">
                <a:latin typeface="Arial" panose="020B0604020202020204" pitchFamily="34" charset="0"/>
                <a:cs typeface="Arial" panose="020B0604020202020204" pitchFamily="34" charset="0"/>
              </a:rPr>
              <a:t>Developing advanced technologies</a:t>
            </a:r>
          </a:p>
          <a:p>
            <a:pPr marL="576000" lvl="0" indent="-288000">
              <a:lnSpc>
                <a:spcPct val="110000"/>
              </a:lnSpc>
              <a:spcAft>
                <a:spcPts val="300"/>
              </a:spcAft>
              <a:buFont typeface="Arial" panose="020B0604020202020204" pitchFamily="34" charset="0"/>
              <a:buChar char="•"/>
            </a:pPr>
            <a:r>
              <a:rPr lang="en-US" dirty="0">
                <a:latin typeface="Arial" panose="020B0604020202020204" pitchFamily="34" charset="0"/>
                <a:cs typeface="Arial" panose="020B0604020202020204" pitchFamily="34" charset="0"/>
              </a:rPr>
              <a:t>Solving real world challenges</a:t>
            </a:r>
          </a:p>
        </p:txBody>
      </p:sp>
      <p:pic>
        <p:nvPicPr>
          <p:cNvPr id="21" name="Picture 2">
            <a:extLst>
              <a:ext uri="{FF2B5EF4-FFF2-40B4-BE49-F238E27FC236}">
                <a16:creationId xmlns:a16="http://schemas.microsoft.com/office/drawing/2014/main" id="{090890B8-AC5A-4B96-B5C5-417FE971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6000" y="6219824"/>
            <a:ext cx="2226114" cy="57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885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396573" y="320675"/>
            <a:ext cx="1140748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spc="-150">
                <a:solidFill>
                  <a:schemeClr val="tx1"/>
                </a:solidFill>
                <a:latin typeface="+mj-lt"/>
                <a:ea typeface="+mj-ea"/>
                <a:cs typeface="+mj-cs"/>
              </a:rPr>
              <a:t>Innovation from STFC</a:t>
            </a:r>
          </a:p>
        </p:txBody>
      </p:sp>
      <p:sp>
        <p:nvSpPr>
          <p:cNvPr id="11" name="Rectangle 10">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Icon&#10;&#10;Description automatically generated with low confidence">
            <a:extLst>
              <a:ext uri="{FF2B5EF4-FFF2-40B4-BE49-F238E27FC236}">
                <a16:creationId xmlns:a16="http://schemas.microsoft.com/office/drawing/2014/main" id="{2911A473-ED78-4689-AF6F-E233C0AC9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025" y="6096264"/>
            <a:ext cx="2226114" cy="5727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875696513"/>
              </p:ext>
            </p:extLst>
          </p:nvPr>
        </p:nvGraphicFramePr>
        <p:xfrm>
          <a:off x="396573" y="1912710"/>
          <a:ext cx="1140748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695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0239" y="378158"/>
            <a:ext cx="10695940" cy="689932"/>
          </a:xfrm>
          <a:prstGeom prst="rect">
            <a:avLst/>
          </a:prstGeom>
        </p:spPr>
        <p:txBody>
          <a:bodyPr vert="horz" wrap="square" lIns="0" tIns="12700" rIns="0" bIns="0" rtlCol="0">
            <a:spAutoFit/>
          </a:bodyPr>
          <a:lstStyle/>
          <a:p>
            <a:pPr marL="12700">
              <a:lnSpc>
                <a:spcPct val="100000"/>
              </a:lnSpc>
              <a:spcBef>
                <a:spcPts val="100"/>
              </a:spcBef>
            </a:pPr>
            <a:r>
              <a:rPr b="1" spc="-120" dirty="0">
                <a:latin typeface="Arial"/>
                <a:cs typeface="Arial"/>
              </a:rPr>
              <a:t>STFC </a:t>
            </a:r>
            <a:r>
              <a:rPr lang="en-GB" b="1" spc="-120" dirty="0">
                <a:latin typeface="Arial"/>
                <a:cs typeface="Arial"/>
              </a:rPr>
              <a:t>I</a:t>
            </a:r>
            <a:r>
              <a:rPr lang="en-GB" b="1" spc="-145" dirty="0">
                <a:latin typeface="Arial"/>
                <a:cs typeface="Arial"/>
              </a:rPr>
              <a:t>nnovation Portfolio</a:t>
            </a:r>
            <a:endParaRPr b="1" dirty="0">
              <a:latin typeface="Arial"/>
              <a:cs typeface="Arial"/>
            </a:endParaRPr>
          </a:p>
        </p:txBody>
      </p:sp>
      <p:pic>
        <p:nvPicPr>
          <p:cNvPr id="15" name="Picture 2">
            <a:extLst>
              <a:ext uri="{FF2B5EF4-FFF2-40B4-BE49-F238E27FC236}">
                <a16:creationId xmlns:a16="http://schemas.microsoft.com/office/drawing/2014/main" id="{F3E8C09D-8FA2-45C9-B204-BA4409700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025" y="6096264"/>
            <a:ext cx="2226114" cy="5727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FC4D37F-420B-43E5-B614-151DA1C05803}"/>
              </a:ext>
            </a:extLst>
          </p:cNvPr>
          <p:cNvSpPr txBox="1"/>
          <p:nvPr/>
        </p:nvSpPr>
        <p:spPr>
          <a:xfrm>
            <a:off x="447675" y="1709299"/>
            <a:ext cx="11039475" cy="4847481"/>
          </a:xfrm>
          <a:prstGeom prst="rect">
            <a:avLst/>
          </a:prstGeom>
          <a:noFill/>
        </p:spPr>
        <p:txBody>
          <a:bodyPr wrap="square">
            <a:spAutoFit/>
          </a:bodyPr>
          <a:lstStyle/>
          <a:p>
            <a:pPr marL="12700">
              <a:lnSpc>
                <a:spcPct val="100000"/>
              </a:lnSpc>
              <a:spcBef>
                <a:spcPts val="100"/>
              </a:spcBef>
            </a:pPr>
            <a:r>
              <a:rPr lang="en-GB" sz="1800" b="1" spc="-10" dirty="0">
                <a:latin typeface="Arial" panose="020B0604020202020204" pitchFamily="34" charset="0"/>
                <a:cs typeface="Arial" panose="020B0604020202020204" pitchFamily="34" charset="0"/>
              </a:rPr>
              <a:t>Early-Stage Research and Development</a:t>
            </a:r>
            <a:endParaRPr lang="en-GB" sz="1800" dirty="0">
              <a:latin typeface="Arial" panose="020B0604020202020204" pitchFamily="34" charset="0"/>
              <a:cs typeface="Arial" panose="020B0604020202020204" pitchFamily="34" charset="0"/>
            </a:endParaRPr>
          </a:p>
          <a:p>
            <a:pPr marL="469900">
              <a:lnSpc>
                <a:spcPct val="100000"/>
              </a:lnSpc>
            </a:pPr>
            <a:r>
              <a:rPr lang="en-GB" sz="1800" spc="-80" dirty="0">
                <a:latin typeface="Arial" panose="020B0604020202020204" pitchFamily="34" charset="0"/>
                <a:cs typeface="Arial" panose="020B0604020202020204" pitchFamily="34" charset="0"/>
              </a:rPr>
              <a:t>To </a:t>
            </a:r>
            <a:r>
              <a:rPr lang="en-GB" sz="1800" spc="-10" dirty="0">
                <a:latin typeface="Arial" panose="020B0604020202020204" pitchFamily="34" charset="0"/>
                <a:cs typeface="Arial" panose="020B0604020202020204" pitchFamily="34" charset="0"/>
              </a:rPr>
              <a:t>fund research </a:t>
            </a:r>
            <a:r>
              <a:rPr lang="en-GB" sz="1800" spc="-5" dirty="0">
                <a:latin typeface="Arial" panose="020B0604020202020204" pitchFamily="34" charset="0"/>
                <a:cs typeface="Arial" panose="020B0604020202020204" pitchFamily="34" charset="0"/>
              </a:rPr>
              <a:t>and </a:t>
            </a:r>
            <a:r>
              <a:rPr lang="en-GB" sz="1800" spc="-10" dirty="0">
                <a:latin typeface="Arial" panose="020B0604020202020204" pitchFamily="34" charset="0"/>
                <a:cs typeface="Arial" panose="020B0604020202020204" pitchFamily="34" charset="0"/>
              </a:rPr>
              <a:t>development </a:t>
            </a:r>
            <a:r>
              <a:rPr lang="en-GB" sz="1800" spc="-5" dirty="0">
                <a:latin typeface="Arial" panose="020B0604020202020204" pitchFamily="34" charset="0"/>
                <a:cs typeface="Arial" panose="020B0604020202020204" pitchFamily="34" charset="0"/>
              </a:rPr>
              <a:t>with </a:t>
            </a:r>
            <a:r>
              <a:rPr lang="en-GB" sz="1800" dirty="0">
                <a:latin typeface="Arial" panose="020B0604020202020204" pitchFamily="34" charset="0"/>
                <a:cs typeface="Arial" panose="020B0604020202020204" pitchFamily="34" charset="0"/>
              </a:rPr>
              <a:t>a </a:t>
            </a:r>
            <a:r>
              <a:rPr lang="en-GB" sz="1800" spc="-15" dirty="0">
                <a:latin typeface="Arial" panose="020B0604020202020204" pitchFamily="34" charset="0"/>
                <a:cs typeface="Arial" panose="020B0604020202020204" pitchFamily="34" charset="0"/>
              </a:rPr>
              <a:t>focus </a:t>
            </a:r>
            <a:r>
              <a:rPr lang="en-GB" sz="1800" spc="-10" dirty="0">
                <a:latin typeface="Arial" panose="020B0604020202020204" pitchFamily="34" charset="0"/>
                <a:cs typeface="Arial" panose="020B0604020202020204" pitchFamily="34" charset="0"/>
              </a:rPr>
              <a:t>on technology</a:t>
            </a:r>
            <a:r>
              <a:rPr lang="en-GB" sz="1800" spc="80" dirty="0">
                <a:latin typeface="Arial" panose="020B0604020202020204" pitchFamily="34" charset="0"/>
                <a:cs typeface="Arial" panose="020B0604020202020204" pitchFamily="34" charset="0"/>
              </a:rPr>
              <a:t> </a:t>
            </a:r>
            <a:r>
              <a:rPr lang="en-GB" sz="1800" spc="-10" dirty="0">
                <a:latin typeface="Arial" panose="020B0604020202020204" pitchFamily="34" charset="0"/>
                <a:cs typeface="Arial" panose="020B0604020202020204" pitchFamily="34" charset="0"/>
              </a:rPr>
              <a:t>development </a:t>
            </a:r>
            <a:r>
              <a:rPr lang="en-GB" sz="1800" dirty="0">
                <a:latin typeface="Arial" panose="020B0604020202020204" pitchFamily="34" charset="0"/>
                <a:cs typeface="Arial" panose="020B0604020202020204" pitchFamily="34" charset="0"/>
              </a:rPr>
              <a:t>in </a:t>
            </a:r>
            <a:r>
              <a:rPr lang="en-GB" sz="1800" spc="-5" dirty="0">
                <a:latin typeface="Arial" panose="020B0604020202020204" pitchFamily="34" charset="0"/>
                <a:cs typeface="Arial" panose="020B0604020202020204" pitchFamily="34" charset="0"/>
              </a:rPr>
              <a:t>the </a:t>
            </a:r>
            <a:r>
              <a:rPr lang="en-GB" sz="1800" spc="-35" dirty="0">
                <a:latin typeface="Arial" panose="020B0604020202020204" pitchFamily="34" charset="0"/>
                <a:cs typeface="Arial" panose="020B0604020202020204" pitchFamily="34" charset="0"/>
              </a:rPr>
              <a:t>PPAN </a:t>
            </a:r>
            <a:r>
              <a:rPr lang="en-GB" sz="1800" spc="-10" dirty="0">
                <a:latin typeface="Arial" panose="020B0604020202020204" pitchFamily="34" charset="0"/>
                <a:cs typeface="Arial" panose="020B0604020202020204" pitchFamily="34" charset="0"/>
              </a:rPr>
              <a:t>community </a:t>
            </a:r>
            <a:r>
              <a:rPr lang="en-GB" sz="1800" spc="-15" dirty="0">
                <a:latin typeface="Arial" panose="020B0604020202020204" pitchFamily="34" charset="0"/>
                <a:cs typeface="Arial" panose="020B0604020202020204" pitchFamily="34" charset="0"/>
              </a:rPr>
              <a:t>from</a:t>
            </a:r>
            <a:r>
              <a:rPr lang="en-GB" dirty="0">
                <a:latin typeface="Arial" panose="020B0604020202020204" pitchFamily="34" charset="0"/>
                <a:cs typeface="Arial" panose="020B0604020202020204" pitchFamily="34" charset="0"/>
              </a:rPr>
              <a:t> </a:t>
            </a:r>
            <a:r>
              <a:rPr lang="en-GB" sz="1800" u="heavy" spc="-10" dirty="0">
                <a:solidFill>
                  <a:srgbClr val="0462C1"/>
                </a:solidFill>
                <a:uFill>
                  <a:solidFill>
                    <a:srgbClr val="0462C1"/>
                  </a:solidFill>
                </a:uFill>
                <a:latin typeface="Arial" panose="020B0604020202020204" pitchFamily="34" charset="0"/>
                <a:cs typeface="Arial" panose="020B0604020202020204" pitchFamily="34" charset="0"/>
                <a:hlinkClick r:id="rId4"/>
              </a:rPr>
              <a:t>technology </a:t>
            </a:r>
            <a:r>
              <a:rPr lang="en-GB" sz="1800" u="heavy" spc="-5" dirty="0">
                <a:solidFill>
                  <a:srgbClr val="0462C1"/>
                </a:solidFill>
                <a:uFill>
                  <a:solidFill>
                    <a:srgbClr val="0462C1"/>
                  </a:solidFill>
                </a:uFill>
                <a:latin typeface="Arial" panose="020B0604020202020204" pitchFamily="34" charset="0"/>
                <a:cs typeface="Arial" panose="020B0604020202020204" pitchFamily="34" charset="0"/>
                <a:hlinkClick r:id="rId4"/>
              </a:rPr>
              <a:t>readiness level</a:t>
            </a:r>
            <a:r>
              <a:rPr lang="en-GB" sz="1800" spc="-5" dirty="0">
                <a:solidFill>
                  <a:srgbClr val="0462C1"/>
                </a:solidFill>
                <a:latin typeface="Arial" panose="020B0604020202020204" pitchFamily="34" charset="0"/>
                <a:cs typeface="Arial" panose="020B0604020202020204" pitchFamily="34" charset="0"/>
                <a:hlinkClick r:id="rId4"/>
              </a:rPr>
              <a:t> </a:t>
            </a:r>
            <a:r>
              <a:rPr lang="en-GB" sz="1800" spc="-5" dirty="0">
                <a:latin typeface="Arial" panose="020B0604020202020204" pitchFamily="34" charset="0"/>
                <a:cs typeface="Arial" panose="020B0604020202020204" pitchFamily="34" charset="0"/>
              </a:rPr>
              <a:t>(TRL) </a:t>
            </a:r>
            <a:r>
              <a:rPr lang="en-GB" sz="1800" spc="5" dirty="0">
                <a:latin typeface="Arial" panose="020B0604020202020204" pitchFamily="34" charset="0"/>
                <a:cs typeface="Arial" panose="020B0604020202020204" pitchFamily="34" charset="0"/>
              </a:rPr>
              <a:t>1-5 </a:t>
            </a:r>
            <a:r>
              <a:rPr lang="en-GB" sz="1800" dirty="0">
                <a:latin typeface="Arial" panose="020B0604020202020204" pitchFamily="34" charset="0"/>
                <a:cs typeface="Arial" panose="020B0604020202020204" pitchFamily="34" charset="0"/>
              </a:rPr>
              <a:t>in </a:t>
            </a:r>
            <a:r>
              <a:rPr lang="en-GB" sz="1800" spc="-10" dirty="0">
                <a:latin typeface="Arial" panose="020B0604020202020204" pitchFamily="34" charset="0"/>
                <a:cs typeface="Arial" panose="020B0604020202020204" pitchFamily="34" charset="0"/>
              </a:rPr>
              <a:t>partnership </a:t>
            </a:r>
            <a:r>
              <a:rPr lang="en-GB" sz="1800" spc="-5" dirty="0">
                <a:latin typeface="Arial" panose="020B0604020202020204" pitchFamily="34" charset="0"/>
                <a:cs typeface="Arial" panose="020B0604020202020204" pitchFamily="34" charset="0"/>
              </a:rPr>
              <a:t>with </a:t>
            </a:r>
            <a:r>
              <a:rPr lang="en-GB" sz="1800" spc="-10" dirty="0">
                <a:latin typeface="Arial" panose="020B0604020202020204" pitchFamily="34" charset="0"/>
                <a:cs typeface="Arial" panose="020B0604020202020204" pitchFamily="34" charset="0"/>
              </a:rPr>
              <a:t>industry </a:t>
            </a:r>
            <a:r>
              <a:rPr lang="en-GB" sz="1800" dirty="0">
                <a:latin typeface="Arial" panose="020B0604020202020204" pitchFamily="34" charset="0"/>
                <a:cs typeface="Arial" panose="020B0604020202020204" pitchFamily="34" charset="0"/>
              </a:rPr>
              <a:t>as</a:t>
            </a:r>
            <a:r>
              <a:rPr lang="en-GB" sz="1800" spc="180" dirty="0">
                <a:latin typeface="Arial" panose="020B0604020202020204" pitchFamily="34" charset="0"/>
                <a:cs typeface="Arial" panose="020B0604020202020204" pitchFamily="34" charset="0"/>
              </a:rPr>
              <a:t> </a:t>
            </a:r>
            <a:r>
              <a:rPr lang="en-GB" sz="1800" spc="-15" dirty="0">
                <a:latin typeface="Arial" panose="020B0604020202020204" pitchFamily="34" charset="0"/>
                <a:cs typeface="Arial" panose="020B0604020202020204" pitchFamily="34" charset="0"/>
              </a:rPr>
              <a:t>appropriate. </a:t>
            </a:r>
          </a:p>
          <a:p>
            <a:pPr>
              <a:lnSpc>
                <a:spcPct val="100000"/>
              </a:lnSpc>
              <a:spcBef>
                <a:spcPts val="10"/>
              </a:spcBef>
            </a:pPr>
            <a:endParaRPr lang="en-GB" sz="1950" dirty="0">
              <a:latin typeface="Arial" panose="020B0604020202020204" pitchFamily="34" charset="0"/>
              <a:cs typeface="Arial" panose="020B0604020202020204" pitchFamily="34" charset="0"/>
            </a:endParaRPr>
          </a:p>
          <a:p>
            <a:pPr>
              <a:lnSpc>
                <a:spcPct val="100000"/>
              </a:lnSpc>
              <a:spcBef>
                <a:spcPts val="10"/>
              </a:spcBef>
            </a:pPr>
            <a:endParaRPr lang="en-GB" sz="1950" dirty="0">
              <a:latin typeface="Arial" panose="020B0604020202020204" pitchFamily="34" charset="0"/>
              <a:cs typeface="Arial" panose="020B0604020202020204" pitchFamily="34" charset="0"/>
            </a:endParaRPr>
          </a:p>
          <a:p>
            <a:pPr marL="12700">
              <a:lnSpc>
                <a:spcPct val="100000"/>
              </a:lnSpc>
            </a:pPr>
            <a:r>
              <a:rPr lang="en-GB" sz="1800" b="1" spc="-15" dirty="0">
                <a:latin typeface="Arial" panose="020B0604020202020204" pitchFamily="34" charset="0"/>
                <a:cs typeface="Arial" panose="020B0604020202020204" pitchFamily="34" charset="0"/>
              </a:rPr>
              <a:t>Late-</a:t>
            </a:r>
            <a:r>
              <a:rPr lang="en-GB" sz="1800" b="1" spc="-10" dirty="0">
                <a:latin typeface="Arial" panose="020B0604020202020204" pitchFamily="34" charset="0"/>
                <a:cs typeface="Arial" panose="020B0604020202020204" pitchFamily="34" charset="0"/>
              </a:rPr>
              <a:t>Stage</a:t>
            </a:r>
            <a:r>
              <a:rPr lang="en-GB" sz="1800" b="1" spc="10" dirty="0">
                <a:latin typeface="Arial" panose="020B0604020202020204" pitchFamily="34" charset="0"/>
                <a:cs typeface="Arial" panose="020B0604020202020204" pitchFamily="34" charset="0"/>
              </a:rPr>
              <a:t> </a:t>
            </a:r>
            <a:r>
              <a:rPr lang="en-GB" sz="1800" b="1" spc="-10" dirty="0">
                <a:latin typeface="Arial" panose="020B0604020202020204" pitchFamily="34" charset="0"/>
                <a:cs typeface="Arial" panose="020B0604020202020204" pitchFamily="34" charset="0"/>
              </a:rPr>
              <a:t>Commercialisation</a:t>
            </a:r>
            <a:endParaRPr lang="en-GB" sz="1800" dirty="0">
              <a:latin typeface="Arial" panose="020B0604020202020204" pitchFamily="34" charset="0"/>
              <a:cs typeface="Arial" panose="020B0604020202020204" pitchFamily="34" charset="0"/>
            </a:endParaRPr>
          </a:p>
          <a:p>
            <a:pPr marL="469900">
              <a:lnSpc>
                <a:spcPct val="100000"/>
              </a:lnSpc>
            </a:pPr>
            <a:r>
              <a:rPr lang="en-GB" sz="1800" spc="-80" dirty="0">
                <a:latin typeface="Arial" panose="020B0604020202020204" pitchFamily="34" charset="0"/>
                <a:cs typeface="Arial" panose="020B0604020202020204" pitchFamily="34" charset="0"/>
              </a:rPr>
              <a:t>To </a:t>
            </a:r>
            <a:r>
              <a:rPr lang="en-GB" sz="1800" spc="-10" dirty="0">
                <a:latin typeface="Arial" panose="020B0604020202020204" pitchFamily="34" charset="0"/>
                <a:cs typeface="Arial" panose="020B0604020202020204" pitchFamily="34" charset="0"/>
              </a:rPr>
              <a:t>fund commercialisation </a:t>
            </a:r>
            <a:r>
              <a:rPr lang="en-GB" sz="1800" spc="-5" dirty="0">
                <a:latin typeface="Arial" panose="020B0604020202020204" pitchFamily="34" charset="0"/>
                <a:cs typeface="Arial" panose="020B0604020202020204" pitchFamily="34" charset="0"/>
              </a:rPr>
              <a:t>(TRL </a:t>
            </a:r>
            <a:r>
              <a:rPr lang="en-GB" sz="1800" spc="5" dirty="0">
                <a:latin typeface="Arial" panose="020B0604020202020204" pitchFamily="34" charset="0"/>
                <a:cs typeface="Arial" panose="020B0604020202020204" pitchFamily="34" charset="0"/>
              </a:rPr>
              <a:t>5-7) </a:t>
            </a:r>
            <a:r>
              <a:rPr lang="en-GB" sz="1800" spc="-5" dirty="0">
                <a:latin typeface="Arial" panose="020B0604020202020204" pitchFamily="34" charset="0"/>
                <a:cs typeface="Arial" panose="020B0604020202020204" pitchFamily="34" charset="0"/>
              </a:rPr>
              <a:t>developed </a:t>
            </a:r>
            <a:r>
              <a:rPr lang="en-GB" sz="1800" spc="-15" dirty="0">
                <a:latin typeface="Arial" panose="020B0604020202020204" pitchFamily="34" charset="0"/>
                <a:cs typeface="Arial" panose="020B0604020202020204" pitchFamily="34" charset="0"/>
              </a:rPr>
              <a:t>from STFC </a:t>
            </a:r>
            <a:r>
              <a:rPr lang="en-GB" sz="1800" spc="-35" dirty="0">
                <a:latin typeface="Arial" panose="020B0604020202020204" pitchFamily="34" charset="0"/>
                <a:cs typeface="Arial" panose="020B0604020202020204" pitchFamily="34" charset="0"/>
              </a:rPr>
              <a:t>PPAN </a:t>
            </a:r>
            <a:r>
              <a:rPr lang="en-GB" sz="1800" spc="-10" dirty="0">
                <a:latin typeface="Arial" panose="020B0604020202020204" pitchFamily="34" charset="0"/>
                <a:cs typeface="Arial" panose="020B0604020202020204" pitchFamily="34" charset="0"/>
              </a:rPr>
              <a:t>funded research </a:t>
            </a:r>
            <a:r>
              <a:rPr lang="en-GB" sz="1800" dirty="0">
                <a:latin typeface="Arial" panose="020B0604020202020204" pitchFamily="34" charset="0"/>
                <a:cs typeface="Arial" panose="020B0604020202020204" pitchFamily="34" charset="0"/>
              </a:rPr>
              <a:t>in </a:t>
            </a:r>
            <a:r>
              <a:rPr lang="en-GB" sz="1800" spc="-10" dirty="0">
                <a:latin typeface="Arial" panose="020B0604020202020204" pitchFamily="34" charset="0"/>
                <a:cs typeface="Arial" panose="020B0604020202020204" pitchFamily="34" charset="0"/>
              </a:rPr>
              <a:t>partnership</a:t>
            </a:r>
            <a:r>
              <a:rPr lang="en-GB" sz="1800" spc="365" dirty="0">
                <a:latin typeface="Arial" panose="020B0604020202020204" pitchFamily="34" charset="0"/>
                <a:cs typeface="Arial" panose="020B0604020202020204" pitchFamily="34" charset="0"/>
              </a:rPr>
              <a:t> </a:t>
            </a:r>
            <a:r>
              <a:rPr lang="en-GB" sz="1800" spc="-5" dirty="0">
                <a:latin typeface="Arial" panose="020B0604020202020204" pitchFamily="34" charset="0"/>
                <a:cs typeface="Arial" panose="020B0604020202020204" pitchFamily="34" charset="0"/>
              </a:rPr>
              <a:t>with</a:t>
            </a:r>
            <a:endParaRPr lang="en-GB" sz="1800" dirty="0">
              <a:latin typeface="Arial" panose="020B0604020202020204" pitchFamily="34" charset="0"/>
              <a:cs typeface="Arial" panose="020B0604020202020204" pitchFamily="34" charset="0"/>
            </a:endParaRPr>
          </a:p>
          <a:p>
            <a:pPr marL="469900">
              <a:lnSpc>
                <a:spcPct val="100000"/>
              </a:lnSpc>
            </a:pPr>
            <a:r>
              <a:rPr lang="en-GB" sz="1800" spc="-10" dirty="0">
                <a:latin typeface="Arial" panose="020B0604020202020204" pitchFamily="34" charset="0"/>
                <a:cs typeface="Arial" panose="020B0604020202020204" pitchFamily="34" charset="0"/>
              </a:rPr>
              <a:t>industry</a:t>
            </a:r>
            <a:r>
              <a:rPr lang="en-GB" sz="1800" spc="-15" dirty="0">
                <a:latin typeface="Arial" panose="020B0604020202020204" pitchFamily="34" charset="0"/>
                <a:cs typeface="Arial" panose="020B0604020202020204" pitchFamily="34" charset="0"/>
              </a:rPr>
              <a:t>.</a:t>
            </a:r>
          </a:p>
          <a:p>
            <a:pPr marL="469900">
              <a:lnSpc>
                <a:spcPct val="100000"/>
              </a:lnSpc>
            </a:pPr>
            <a:endParaRPr lang="en-GB" sz="1800" spc="-15" dirty="0">
              <a:latin typeface="Arial" panose="020B0604020202020204" pitchFamily="34" charset="0"/>
              <a:cs typeface="Arial" panose="020B0604020202020204" pitchFamily="34" charset="0"/>
            </a:endParaRPr>
          </a:p>
          <a:p>
            <a:pPr marL="469900">
              <a:lnSpc>
                <a:spcPct val="100000"/>
              </a:lnSpc>
            </a:pPr>
            <a:r>
              <a:rPr lang="en-GB" spc="-15" dirty="0">
                <a:latin typeface="Arial" panose="020B0604020202020204" pitchFamily="34" charset="0"/>
                <a:cs typeface="Arial" panose="020B0604020202020204" pitchFamily="34" charset="0"/>
              </a:rPr>
              <a:t>This scheme is jointly funded by Innovate UK </a:t>
            </a:r>
          </a:p>
          <a:p>
            <a:pPr marL="469900">
              <a:lnSpc>
                <a:spcPct val="100000"/>
              </a:lnSpc>
            </a:pPr>
            <a:r>
              <a:rPr lang="en-GB" spc="-15" dirty="0">
                <a:latin typeface="Arial" panose="020B0604020202020204" pitchFamily="34" charset="0"/>
                <a:cs typeface="Arial" panose="020B0604020202020204" pitchFamily="34" charset="0"/>
              </a:rPr>
              <a:t>As part of the scheme we invite successful applicants to take part in the early stages of the </a:t>
            </a:r>
            <a:r>
              <a:rPr lang="en-GB" spc="-15" dirty="0" err="1">
                <a:latin typeface="Arial" panose="020B0604020202020204" pitchFamily="34" charset="0"/>
                <a:cs typeface="Arial" panose="020B0604020202020204" pitchFamily="34" charset="0"/>
              </a:rPr>
              <a:t>ICURe</a:t>
            </a:r>
            <a:r>
              <a:rPr lang="en-GB" spc="-15" dirty="0">
                <a:latin typeface="Arial" panose="020B0604020202020204" pitchFamily="34" charset="0"/>
                <a:cs typeface="Arial" panose="020B0604020202020204" pitchFamily="34" charset="0"/>
              </a:rPr>
              <a:t> scheme run by Innovate UK</a:t>
            </a:r>
          </a:p>
          <a:p>
            <a:pPr marL="469900">
              <a:lnSpc>
                <a:spcPct val="100000"/>
              </a:lnSpc>
            </a:pPr>
            <a:endParaRPr lang="en-GB" sz="1800" spc="-15" dirty="0">
              <a:latin typeface="Arial" panose="020B0604020202020204" pitchFamily="34" charset="0"/>
              <a:cs typeface="Arial" panose="020B0604020202020204" pitchFamily="34" charset="0"/>
            </a:endParaRPr>
          </a:p>
          <a:p>
            <a:pPr marL="469900">
              <a:lnSpc>
                <a:spcPct val="100000"/>
              </a:lnSpc>
            </a:pPr>
            <a:r>
              <a:rPr lang="en-GB" b="1" spc="-15" dirty="0">
                <a:latin typeface="Arial" panose="020B0604020202020204" pitchFamily="34" charset="0"/>
                <a:cs typeface="Arial" panose="020B0604020202020204" pitchFamily="34" charset="0"/>
              </a:rPr>
              <a:t>Advantage</a:t>
            </a:r>
            <a:r>
              <a:rPr lang="en-GB" spc="-15" dirty="0">
                <a:latin typeface="Arial" panose="020B0604020202020204" pitchFamily="34" charset="0"/>
                <a:cs typeface="Arial" panose="020B0604020202020204" pitchFamily="34" charset="0"/>
              </a:rPr>
              <a:t> </a:t>
            </a:r>
          </a:p>
          <a:p>
            <a:pPr marL="469900">
              <a:lnSpc>
                <a:spcPct val="100000"/>
              </a:lnSpc>
            </a:pPr>
            <a:r>
              <a:rPr lang="en-GB" spc="-15" dirty="0">
                <a:latin typeface="Arial" panose="020B0604020202020204" pitchFamily="34" charset="0"/>
                <a:cs typeface="Arial" panose="020B0604020202020204" pitchFamily="34" charset="0"/>
              </a:rPr>
              <a:t>Funding technology readiness</a:t>
            </a:r>
          </a:p>
          <a:p>
            <a:pPr marL="469900">
              <a:lnSpc>
                <a:spcPct val="100000"/>
              </a:lnSpc>
            </a:pPr>
            <a:r>
              <a:rPr lang="en-GB" sz="1800" spc="-15" dirty="0">
                <a:latin typeface="Arial" panose="020B0604020202020204" pitchFamily="34" charset="0"/>
                <a:cs typeface="Arial" panose="020B0604020202020204" pitchFamily="34" charset="0"/>
              </a:rPr>
              <a:t>Building entrepreneurial skills required to progress the idea towards the market</a:t>
            </a:r>
          </a:p>
          <a:p>
            <a:pPr marL="469900">
              <a:lnSpc>
                <a:spcPct val="100000"/>
              </a:lnSpc>
            </a:pPr>
            <a:r>
              <a:rPr lang="en-GB" spc="-15" dirty="0" err="1">
                <a:latin typeface="Arial" panose="020B0604020202020204" pitchFamily="34" charset="0"/>
                <a:cs typeface="Arial" panose="020B0604020202020204" pitchFamily="34" charset="0"/>
              </a:rPr>
              <a:t>ICURe</a:t>
            </a:r>
            <a:r>
              <a:rPr lang="en-GB" spc="-15" dirty="0">
                <a:latin typeface="Arial" panose="020B0604020202020204" pitchFamily="34" charset="0"/>
                <a:cs typeface="Arial" panose="020B0604020202020204" pitchFamily="34" charset="0"/>
              </a:rPr>
              <a:t> gives support with market readiness</a:t>
            </a: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934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A7756EA-DA20-49DF-9C75-3FBE22FC5DA9}"/>
              </a:ext>
            </a:extLst>
          </p:cNvPr>
          <p:cNvSpPr>
            <a:spLocks noGrp="1"/>
          </p:cNvSpPr>
          <p:nvPr>
            <p:ph type="title"/>
          </p:nvPr>
        </p:nvSpPr>
        <p:spPr>
          <a:xfrm>
            <a:off x="249383" y="119285"/>
            <a:ext cx="5846618" cy="1196897"/>
          </a:xfrm>
        </p:spPr>
        <p:txBody>
          <a:bodyPr>
            <a:normAutofit/>
          </a:bodyPr>
          <a:lstStyle/>
          <a:p>
            <a:endParaRPr lang="en-GB" b="1" dirty="0">
              <a:solidFill>
                <a:srgbClr val="2E2D62"/>
              </a:solidFill>
              <a:latin typeface="+mn-lt"/>
            </a:endParaRPr>
          </a:p>
        </p:txBody>
      </p:sp>
      <p:pic>
        <p:nvPicPr>
          <p:cNvPr id="9" name="Picture 8">
            <a:extLst>
              <a:ext uri="{FF2B5EF4-FFF2-40B4-BE49-F238E27FC236}">
                <a16:creationId xmlns:a16="http://schemas.microsoft.com/office/drawing/2014/main" id="{1F99AE13-E240-41AC-AA09-40890D9A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33" y="5796959"/>
            <a:ext cx="2102352" cy="540798"/>
          </a:xfrm>
          <a:prstGeom prst="rect">
            <a:avLst/>
          </a:prstGeom>
        </p:spPr>
      </p:pic>
      <p:pic>
        <p:nvPicPr>
          <p:cNvPr id="4" name="Picture 3">
            <a:extLst>
              <a:ext uri="{FF2B5EF4-FFF2-40B4-BE49-F238E27FC236}">
                <a16:creationId xmlns:a16="http://schemas.microsoft.com/office/drawing/2014/main" id="{59E140C2-9B4F-4F8F-8EEB-6FC894F9EC5F}"/>
              </a:ext>
            </a:extLst>
          </p:cNvPr>
          <p:cNvPicPr>
            <a:picLocks noChangeAspect="1"/>
          </p:cNvPicPr>
          <p:nvPr/>
        </p:nvPicPr>
        <p:blipFill>
          <a:blip r:embed="rId4"/>
          <a:stretch>
            <a:fillRect/>
          </a:stretch>
        </p:blipFill>
        <p:spPr>
          <a:xfrm>
            <a:off x="0" y="-14487"/>
            <a:ext cx="6181344" cy="6872487"/>
          </a:xfrm>
          <a:prstGeom prst="rect">
            <a:avLst/>
          </a:prstGeom>
        </p:spPr>
      </p:pic>
      <p:pic>
        <p:nvPicPr>
          <p:cNvPr id="2" name="Picture 1">
            <a:extLst>
              <a:ext uri="{FF2B5EF4-FFF2-40B4-BE49-F238E27FC236}">
                <a16:creationId xmlns:a16="http://schemas.microsoft.com/office/drawing/2014/main" id="{A26A8DC2-197D-48CC-B8E7-DC398AFBBA13}"/>
              </a:ext>
            </a:extLst>
          </p:cNvPr>
          <p:cNvPicPr>
            <a:picLocks noChangeAspect="1"/>
          </p:cNvPicPr>
          <p:nvPr/>
        </p:nvPicPr>
        <p:blipFill>
          <a:blip r:embed="rId5"/>
          <a:stretch>
            <a:fillRect/>
          </a:stretch>
        </p:blipFill>
        <p:spPr>
          <a:xfrm>
            <a:off x="9726077" y="6193512"/>
            <a:ext cx="2103302" cy="542591"/>
          </a:xfrm>
          <a:prstGeom prst="rect">
            <a:avLst/>
          </a:prstGeom>
        </p:spPr>
      </p:pic>
      <p:sp>
        <p:nvSpPr>
          <p:cNvPr id="3" name="Oval 2">
            <a:extLst>
              <a:ext uri="{FF2B5EF4-FFF2-40B4-BE49-F238E27FC236}">
                <a16:creationId xmlns:a16="http://schemas.microsoft.com/office/drawing/2014/main" id="{58A3C161-6501-4B4E-A595-166D924DEE1B}"/>
              </a:ext>
            </a:extLst>
          </p:cNvPr>
          <p:cNvSpPr/>
          <p:nvPr/>
        </p:nvSpPr>
        <p:spPr>
          <a:xfrm>
            <a:off x="6181344" y="256032"/>
            <a:ext cx="6010656" cy="5540927"/>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Wendy Carr:</a:t>
            </a:r>
          </a:p>
          <a:p>
            <a:endPar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Late-stage commercialisation  Scheme</a:t>
            </a:r>
          </a:p>
          <a:p>
            <a:pPr algn="ctr"/>
            <a:endPar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en-GB"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GB"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373113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What is the scheme?</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sp>
        <p:nvSpPr>
          <p:cNvPr id="5" name="TextBox 4">
            <a:extLst>
              <a:ext uri="{FF2B5EF4-FFF2-40B4-BE49-F238E27FC236}">
                <a16:creationId xmlns:a16="http://schemas.microsoft.com/office/drawing/2014/main" id="{B7C4EF5A-343D-46E9-9E82-CD4577ADC208}"/>
              </a:ext>
            </a:extLst>
          </p:cNvPr>
          <p:cNvSpPr txBox="1"/>
          <p:nvPr/>
        </p:nvSpPr>
        <p:spPr>
          <a:xfrm>
            <a:off x="500743" y="1690688"/>
            <a:ext cx="10414907" cy="4801314"/>
          </a:xfrm>
          <a:prstGeom prst="rect">
            <a:avLst/>
          </a:prstGeom>
          <a:noFill/>
        </p:spPr>
        <p:txBody>
          <a:bodyPr wrap="square" rtlCol="0">
            <a:spAutoFit/>
          </a:bodyPr>
          <a:lstStyle/>
          <a:p>
            <a:r>
              <a:rPr lang="en-GB" dirty="0"/>
              <a:t>The Late-stage commercialisation scheme is one of two new knowledge exchange schemes offered by STFC to support the PPAN community to develop technology and science from initial research and development towards commercialisation.</a:t>
            </a:r>
          </a:p>
          <a:p>
            <a:endParaRPr lang="en-GB" dirty="0"/>
          </a:p>
          <a:p>
            <a:r>
              <a:rPr lang="en-GB" dirty="0"/>
              <a:t>In addition, with Innovate UK we would encourage successful applicants to take part in the initial stages of </a:t>
            </a:r>
            <a:r>
              <a:rPr lang="en-GB" dirty="0" err="1"/>
              <a:t>ICURe</a:t>
            </a:r>
            <a:r>
              <a:rPr lang="en-GB" dirty="0"/>
              <a:t> </a:t>
            </a:r>
          </a:p>
          <a:p>
            <a:r>
              <a:rPr lang="en-GB" dirty="0"/>
              <a:t>	</a:t>
            </a:r>
            <a:r>
              <a:rPr lang="en-GB" dirty="0">
                <a:solidFill>
                  <a:schemeClr val="accent1"/>
                </a:solidFill>
              </a:rPr>
              <a:t>engage</a:t>
            </a:r>
          </a:p>
          <a:p>
            <a:r>
              <a:rPr lang="en-GB" dirty="0"/>
              <a:t>	</a:t>
            </a:r>
            <a:r>
              <a:rPr lang="en-GB" dirty="0">
                <a:solidFill>
                  <a:schemeClr val="accent1"/>
                </a:solidFill>
              </a:rPr>
              <a:t>discover</a:t>
            </a:r>
            <a:r>
              <a:rPr lang="en-GB" dirty="0"/>
              <a:t>  </a:t>
            </a:r>
          </a:p>
          <a:p>
            <a:endParaRPr lang="en-GB" dirty="0"/>
          </a:p>
          <a:p>
            <a:endParaRPr lang="en-GB" dirty="0"/>
          </a:p>
          <a:p>
            <a:r>
              <a:rPr lang="en-GB" dirty="0"/>
              <a:t>For the benefit of the PPAN community and the wider UK</a:t>
            </a:r>
          </a:p>
          <a:p>
            <a:endParaRPr lang="en-GB" dirty="0"/>
          </a:p>
          <a:p>
            <a:endParaRPr lang="en-GB" dirty="0"/>
          </a:p>
          <a:p>
            <a:r>
              <a:rPr lang="en-GB" dirty="0"/>
              <a:t>The PPAN community is defined as particle physics, particle astrophysics, astronomy, nuclear physics, accelerator physics, solar and planetary science, quantum science and computing that underpins these areas</a:t>
            </a:r>
          </a:p>
          <a:p>
            <a:endParaRPr lang="en-GB" dirty="0"/>
          </a:p>
          <a:p>
            <a:r>
              <a:rPr lang="en-GB" dirty="0"/>
              <a:t>Any specific eligibility questions please email </a:t>
            </a:r>
            <a:r>
              <a:rPr lang="en-GB" dirty="0">
                <a:hlinkClick r:id="rId4"/>
              </a:rPr>
              <a:t>KEGroup@stfc.ac.uk</a:t>
            </a:r>
            <a:r>
              <a:rPr lang="en-GB" dirty="0"/>
              <a:t> directly for support</a:t>
            </a:r>
          </a:p>
        </p:txBody>
      </p:sp>
    </p:spTree>
    <p:extLst>
      <p:ext uri="{BB962C8B-B14F-4D97-AF65-F5344CB8AC3E}">
        <p14:creationId xmlns:p14="http://schemas.microsoft.com/office/powerpoint/2010/main" val="198352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BA3F-A3A5-4CC9-AB04-7CB54DA1F2FB}"/>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What is the scheme?</a:t>
            </a:r>
          </a:p>
        </p:txBody>
      </p:sp>
      <p:pic>
        <p:nvPicPr>
          <p:cNvPr id="4" name="Content Placeholder 3">
            <a:extLst>
              <a:ext uri="{FF2B5EF4-FFF2-40B4-BE49-F238E27FC236}">
                <a16:creationId xmlns:a16="http://schemas.microsoft.com/office/drawing/2014/main" id="{B49D2EBF-15E8-4957-B1F3-AAE816E17DDF}"/>
              </a:ext>
            </a:extLst>
          </p:cNvPr>
          <p:cNvPicPr>
            <a:picLocks noGrp="1" noChangeAspect="1"/>
          </p:cNvPicPr>
          <p:nvPr>
            <p:ph idx="1"/>
          </p:nvPr>
        </p:nvPicPr>
        <p:blipFill>
          <a:blip r:embed="rId3"/>
          <a:stretch>
            <a:fillRect/>
          </a:stretch>
        </p:blipFill>
        <p:spPr>
          <a:xfrm>
            <a:off x="9745883" y="6206338"/>
            <a:ext cx="2225233" cy="573074"/>
          </a:xfrm>
          <a:prstGeom prst="rect">
            <a:avLst/>
          </a:prstGeom>
        </p:spPr>
      </p:pic>
      <p:sp>
        <p:nvSpPr>
          <p:cNvPr id="5" name="TextBox 4">
            <a:extLst>
              <a:ext uri="{FF2B5EF4-FFF2-40B4-BE49-F238E27FC236}">
                <a16:creationId xmlns:a16="http://schemas.microsoft.com/office/drawing/2014/main" id="{B7C4EF5A-343D-46E9-9E82-CD4577ADC208}"/>
              </a:ext>
            </a:extLst>
          </p:cNvPr>
          <p:cNvSpPr txBox="1"/>
          <p:nvPr/>
        </p:nvSpPr>
        <p:spPr>
          <a:xfrm>
            <a:off x="500743" y="1690688"/>
            <a:ext cx="10414907" cy="3970318"/>
          </a:xfrm>
          <a:prstGeom prst="rect">
            <a:avLst/>
          </a:prstGeom>
          <a:noFill/>
        </p:spPr>
        <p:txBody>
          <a:bodyPr wrap="square" rtlCol="0">
            <a:spAutoFit/>
          </a:bodyPr>
          <a:lstStyle/>
          <a:p>
            <a:r>
              <a:rPr lang="en-GB" dirty="0"/>
              <a:t>Funding available – (£600K at 80% </a:t>
            </a:r>
            <a:r>
              <a:rPr lang="en-GB" dirty="0" err="1"/>
              <a:t>FeC</a:t>
            </a:r>
            <a:r>
              <a:rPr lang="en-GB" dirty="0"/>
              <a:t>) £240K per year maximum </a:t>
            </a:r>
          </a:p>
          <a:p>
            <a:endParaRPr lang="en-GB" dirty="0"/>
          </a:p>
          <a:p>
            <a:r>
              <a:rPr lang="en-GB" dirty="0"/>
              <a:t>Grant length – 24months</a:t>
            </a:r>
          </a:p>
          <a:p>
            <a:endParaRPr lang="en-GB" dirty="0"/>
          </a:p>
          <a:p>
            <a:r>
              <a:rPr lang="en-GB" dirty="0"/>
              <a:t>Industrial Partners – It is anticipated that industrial partners are involved but not mandatory</a:t>
            </a:r>
          </a:p>
          <a:p>
            <a:endParaRPr lang="en-GB" dirty="0"/>
          </a:p>
          <a:p>
            <a:r>
              <a:rPr lang="en-GB" dirty="0"/>
              <a:t>We cannot fund industrial partners</a:t>
            </a:r>
          </a:p>
          <a:p>
            <a:endParaRPr lang="en-GB" dirty="0"/>
          </a:p>
          <a:p>
            <a:endParaRPr lang="en-GB" dirty="0"/>
          </a:p>
          <a:p>
            <a:r>
              <a:rPr lang="en-GB" b="1" dirty="0"/>
              <a:t>Specific things to note – </a:t>
            </a:r>
          </a:p>
          <a:p>
            <a:r>
              <a:rPr lang="en-GB" dirty="0"/>
              <a:t>Applicants can only be Project Lead on one application but can be Co Lead on another application</a:t>
            </a:r>
          </a:p>
          <a:p>
            <a:r>
              <a:rPr lang="en-GB" dirty="0"/>
              <a:t>No capital equipment is permitted on these grants</a:t>
            </a:r>
          </a:p>
          <a:p>
            <a:endParaRPr lang="en-GB" dirty="0"/>
          </a:p>
          <a:p>
            <a:r>
              <a:rPr lang="en-GB" dirty="0"/>
              <a:t>Any specific eligibility questions or other questions please email </a:t>
            </a:r>
            <a:r>
              <a:rPr lang="en-GB" dirty="0">
                <a:hlinkClick r:id="rId4"/>
              </a:rPr>
              <a:t>KEGroup@stfc.ac.uk</a:t>
            </a:r>
            <a:r>
              <a:rPr lang="en-GB" dirty="0"/>
              <a:t> directly for support</a:t>
            </a:r>
          </a:p>
        </p:txBody>
      </p:sp>
    </p:spTree>
    <p:extLst>
      <p:ext uri="{BB962C8B-B14F-4D97-AF65-F5344CB8AC3E}">
        <p14:creationId xmlns:p14="http://schemas.microsoft.com/office/powerpoint/2010/main" val="1976518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13C95F399BFE4B80E7DA465558D108" ma:contentTypeVersion="22" ma:contentTypeDescription="Create a new document." ma:contentTypeScope="" ma:versionID="c24a81449f5f32ef37f3e0b1b71880ba">
  <xsd:schema xmlns:xsd="http://www.w3.org/2001/XMLSchema" xmlns:xs="http://www.w3.org/2001/XMLSchema" xmlns:p="http://schemas.microsoft.com/office/2006/metadata/properties" xmlns:ns2="36ebd4db-6f78-4d9b-a8bd-dda683c55855" xmlns:ns3="4069d3dd-aad9-4e38-b1c0-16c2c423882e" xmlns:ns4="2e24dfb7-a69e-40eb-b94f-44b9ca9c25ed" targetNamespace="http://schemas.microsoft.com/office/2006/metadata/properties" ma:root="true" ma:fieldsID="a6e1b5feecc4dadcec4d6824663209d9" ns2:_="" ns3:_="" ns4:_="">
    <xsd:import namespace="36ebd4db-6f78-4d9b-a8bd-dda683c55855"/>
    <xsd:import namespace="4069d3dd-aad9-4e38-b1c0-16c2c423882e"/>
    <xsd:import namespace="2e24dfb7-a69e-40eb-b94f-44b9ca9c25e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LengthInSeconds" minOccurs="0"/>
                <xsd:element ref="ns3:Tobecompletedby" minOccurs="0"/>
                <xsd:element ref="ns3:CompletedBy" minOccurs="0"/>
                <xsd:element ref="ns3:SignedOffBy" minOccurs="0"/>
                <xsd:element ref="ns3:Number" minOccurs="0"/>
                <xsd:element ref="ns3:Description" minOccurs="0"/>
                <xsd:element ref="ns3:RouteQueriesTo" minOccurs="0"/>
                <xsd:element ref="ns3:MediaServiceObjectDetectorVersion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ebd4db-6f78-4d9b-a8bd-dda683c5585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69d3dd-aad9-4e38-b1c0-16c2c423882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Tobecompletedby" ma:index="19" nillable="true" ma:displayName="To be completed by" ma:format="Dropdown" ma:internalName="Tobecompletedby">
      <xsd:simpleType>
        <xsd:restriction base="dms:Choice">
          <xsd:enumeration value="Research Council"/>
          <xsd:enumeration value="Choice 2"/>
          <xsd:enumeration value="Choice 3"/>
        </xsd:restriction>
      </xsd:simpleType>
    </xsd:element>
    <xsd:element name="CompletedBy" ma:index="20" nillable="true" ma:displayName="Completed By" ma:format="Dropdown" ma:internalName="CompletedBy">
      <xsd:simpleType>
        <xsd:restriction base="dms:Choice">
          <xsd:enumeration value="Research Council"/>
          <xsd:enumeration value="All"/>
          <xsd:enumeration value="Choice 3"/>
          <xsd:enumeration value="AHRC"/>
          <xsd:enumeration value="BBSRC"/>
          <xsd:enumeration value="EPSRC"/>
          <xsd:enumeration value="ESRC"/>
          <xsd:enumeration value="MRC"/>
          <xsd:enumeration value="NERC"/>
          <xsd:enumeration value="STFC"/>
        </xsd:restriction>
      </xsd:simpleType>
    </xsd:element>
    <xsd:element name="SignedOffBy" ma:index="21" nillable="true" ma:displayName="Signed Off By" ma:format="Dropdown" ma:internalName="SignedOffBy">
      <xsd:complexType>
        <xsd:complexContent>
          <xsd:extension base="dms:MultiChoice">
            <xsd:sequence>
              <xsd:element name="Value" maxOccurs="unbounded" minOccurs="0" nillable="true">
                <xsd:simpleType>
                  <xsd:restriction base="dms:Choice">
                    <xsd:enumeration value="SBF Business Partner"/>
                    <xsd:enumeration value="SBF Content Designer"/>
                    <xsd:enumeration value="CFS Calls and Schemes"/>
                    <xsd:enumeration value="TFS Helpdesk"/>
                    <xsd:enumeration value="SBF Business Partner - Stephanie Dey"/>
                    <xsd:enumeration value="SBF Business Partner - Matthew Weaver"/>
                    <xsd:enumeration value="SBF Business Partner - Renee van de Locht"/>
                    <xsd:enumeration value="SBF Content Designer - Alison Evans"/>
                    <xsd:enumeration value="SBF Content Designer - Michael Branson"/>
                    <xsd:enumeration value="SBF Content Designer - Emma Challinor"/>
                    <xsd:enumeration value="SBF Business Partner - Mike Bird"/>
                  </xsd:restriction>
                </xsd:simpleType>
              </xsd:element>
            </xsd:sequence>
          </xsd:extension>
        </xsd:complexContent>
      </xsd:complexType>
    </xsd:element>
    <xsd:element name="Number" ma:index="22" nillable="true" ma:displayName="Number" ma:decimals="0" ma:format="Dropdown" ma:internalName="Number" ma:percentage="FALSE">
      <xsd:simpleType>
        <xsd:restriction base="dms:Number"/>
      </xsd:simpleType>
    </xsd:element>
    <xsd:element name="Description" ma:index="23" nillable="true" ma:displayName="Description " ma:format="Dropdown" ma:internalName="Description">
      <xsd:simpleType>
        <xsd:restriction base="dms:Note">
          <xsd:maxLength value="255"/>
        </xsd:restriction>
      </xsd:simpleType>
    </xsd:element>
    <xsd:element name="RouteQueriesTo" ma:index="24" nillable="true" ma:displayName="Route Queries To" ma:format="Dropdown" ma:internalName="RouteQueriesTo">
      <xsd:complexType>
        <xsd:complexContent>
          <xsd:extension base="dms:MultiChoice">
            <xsd:sequence>
              <xsd:element name="Value" maxOccurs="unbounded" minOccurs="0" nillable="true">
                <xsd:simpleType>
                  <xsd:restriction base="dms:Choice">
                    <xsd:enumeration value="SBF Business Partner"/>
                    <xsd:enumeration value="SBF Content Designer"/>
                    <xsd:enumeration value="CFS Calls and Schemes"/>
                    <xsd:enumeration value="TFS Helpdesk"/>
                    <xsd:enumeration value="SBF Business Partner - Matthew Weaver"/>
                    <xsd:enumeration value="SBF Business Partner - Renee van de Locht"/>
                    <xsd:enumeration value="SBF Business Partner - Stephanie Dey"/>
                    <xsd:enumeration value="SBF Content Designer - Emma Challinor"/>
                    <xsd:enumeration value="SBF Content Designer - Alison Evans"/>
                    <xsd:enumeration value="SBF Content Designer - Michael Branson"/>
                    <xsd:enumeration value="SBF Business Partner - Mike Bird"/>
                  </xsd:restriction>
                </xsd:simpleType>
              </xsd:element>
            </xsd:sequence>
          </xsd:extension>
        </xsd:complexContent>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22b68955-90cd-4c71-b244-63b26698345a}" ma:internalName="TaxCatchAll" ma:showField="CatchAllData" ma:web="36ebd4db-6f78-4d9b-a8bd-dda683c558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obecompletedby xmlns="4069d3dd-aad9-4e38-b1c0-16c2c423882e" xsi:nil="true"/>
    <TaxCatchAll xmlns="2e24dfb7-a69e-40eb-b94f-44b9ca9c25ed" xsi:nil="true"/>
    <SignedOffBy xmlns="4069d3dd-aad9-4e38-b1c0-16c2c423882e" xsi:nil="true"/>
    <Number xmlns="4069d3dd-aad9-4e38-b1c0-16c2c423882e" xsi:nil="true"/>
    <RouteQueriesTo xmlns="4069d3dd-aad9-4e38-b1c0-16c2c423882e" xsi:nil="true"/>
    <CompletedBy xmlns="4069d3dd-aad9-4e38-b1c0-16c2c423882e" xsi:nil="true"/>
    <lcf76f155ced4ddcb4097134ff3c332f xmlns="4069d3dd-aad9-4e38-b1c0-16c2c423882e">
      <Terms xmlns="http://schemas.microsoft.com/office/infopath/2007/PartnerControls"/>
    </lcf76f155ced4ddcb4097134ff3c332f>
    <Description xmlns="4069d3dd-aad9-4e38-b1c0-16c2c423882e" xsi:nil="true"/>
    <_dlc_DocId xmlns="36ebd4db-6f78-4d9b-a8bd-dda683c55855">SSVJ533UJCM2-2088875932-16551</_dlc_DocId>
    <_dlc_DocIdUrl xmlns="36ebd4db-6f78-4d9b-a8bd-dda683c55855">
      <Url>https://ukri.sharepoint.com/sites/og_SP-Grants/_layouts/15/DocIdRedir.aspx?ID=SSVJ533UJCM2-2088875932-16551</Url>
      <Description>SSVJ533UJCM2-2088875932-16551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DEF91B2-5622-4387-AB5E-64E48B6BD9DF}">
  <ds:schemaRefs>
    <ds:schemaRef ds:uri="http://schemas.microsoft.com/sharepoint/v3/contenttype/forms"/>
  </ds:schemaRefs>
</ds:datastoreItem>
</file>

<file path=customXml/itemProps2.xml><?xml version="1.0" encoding="utf-8"?>
<ds:datastoreItem xmlns:ds="http://schemas.openxmlformats.org/officeDocument/2006/customXml" ds:itemID="{B0F980CF-EEB2-4CE7-B8CC-0EDB103CB0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ebd4db-6f78-4d9b-a8bd-dda683c55855"/>
    <ds:schemaRef ds:uri="4069d3dd-aad9-4e38-b1c0-16c2c423882e"/>
    <ds:schemaRef ds:uri="2e24dfb7-a69e-40eb-b94f-44b9ca9c2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29A551-E428-4561-9CC9-56156B7B1581}">
  <ds:schemaRefs>
    <ds:schemaRef ds:uri="http://purl.org/dc/dcmitype/"/>
    <ds:schemaRef ds:uri="http://schemas.microsoft.com/office/2006/documentManagement/types"/>
    <ds:schemaRef ds:uri="2e24dfb7-a69e-40eb-b94f-44b9ca9c25ed"/>
    <ds:schemaRef ds:uri="http://purl.org/dc/terms/"/>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4069d3dd-aad9-4e38-b1c0-16c2c423882e"/>
    <ds:schemaRef ds:uri="36ebd4db-6f78-4d9b-a8bd-dda683c55855"/>
  </ds:schemaRefs>
</ds:datastoreItem>
</file>

<file path=customXml/itemProps4.xml><?xml version="1.0" encoding="utf-8"?>
<ds:datastoreItem xmlns:ds="http://schemas.openxmlformats.org/officeDocument/2006/customXml" ds:itemID="{441AAF02-C0B3-488B-9636-F102AB66DF6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37785</TotalTime>
  <Words>1041</Words>
  <Application>Microsoft Office PowerPoint</Application>
  <PresentationFormat>Widescreen</PresentationFormat>
  <Paragraphs>203</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Regular</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STFC Innovation Portfolio</vt:lpstr>
      <vt:lpstr>PowerPoint Presentation</vt:lpstr>
      <vt:lpstr>What is the scheme?</vt:lpstr>
      <vt:lpstr>What is the scheme?</vt:lpstr>
      <vt:lpstr>Who can apply?</vt:lpstr>
      <vt:lpstr>What is the timeline?</vt:lpstr>
      <vt:lpstr>How to apply</vt:lpstr>
      <vt:lpstr>How to apply</vt:lpstr>
      <vt:lpstr>How to apply Intention to Submit</vt:lpstr>
      <vt:lpstr>How to apply</vt:lpstr>
      <vt:lpstr>Assessment</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Panovic, Isabella (STFC,SO,PROG)</dc:creator>
  <cp:lastModifiedBy>Kayleigh Gough - UKRI</cp:lastModifiedBy>
  <cp:revision>77</cp:revision>
  <dcterms:created xsi:type="dcterms:W3CDTF">2021-01-04T09:15:45Z</dcterms:created>
  <dcterms:modified xsi:type="dcterms:W3CDTF">2024-02-09T16:05:54Z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0x010100D713C95F399BFE4B80E7DA465558D108</vt:lpwstr>
  </property>
  <property fmtid="{D5CDD505-2E9C-101B-9397-08002B2CF9AE}" pid="3" name="_dlc_DocIdItemGuid">
    <vt:lpwstr>255c0093-3538-43a2-8606-c0a7729229bf</vt:lpwstr>
  </property>
</Properties>
</file>