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  <p:sldMasterId id="2147483694" r:id="rId6"/>
    <p:sldMasterId id="2147483681" r:id="rId7"/>
  </p:sldMasterIdLst>
  <p:notesMasterIdLst>
    <p:notesMasterId r:id="rId21"/>
  </p:notesMasterIdLst>
  <p:sldIdLst>
    <p:sldId id="256" r:id="rId8"/>
    <p:sldId id="257" r:id="rId9"/>
    <p:sldId id="258" r:id="rId10"/>
    <p:sldId id="299" r:id="rId11"/>
    <p:sldId id="270" r:id="rId12"/>
    <p:sldId id="277" r:id="rId13"/>
    <p:sldId id="276" r:id="rId14"/>
    <p:sldId id="300" r:id="rId15"/>
    <p:sldId id="301" r:id="rId16"/>
    <p:sldId id="302" r:id="rId17"/>
    <p:sldId id="293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900"/>
    <a:srgbClr val="626262"/>
    <a:srgbClr val="923D9D"/>
    <a:srgbClr val="FF9D1B"/>
    <a:srgbClr val="FBBB10"/>
    <a:srgbClr val="2E2D62"/>
    <a:srgbClr val="FFFFFF"/>
    <a:srgbClr val="1E5DF8"/>
    <a:srgbClr val="67C04D"/>
    <a:srgbClr val="00A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323"/>
        <p:guide pos="325"/>
        <p:guide orient="horz" pos="3974"/>
        <p:guide pos="7355"/>
        <p:guide pos="3840"/>
        <p:guide orient="horz" pos="935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Fulford - AHRC UKRI" userId="80f397aa-fce7-49a3-afd7-5844b7aebb98" providerId="ADAL" clId="{F3133C48-60D4-4589-9883-C84FCFB95BBE}"/>
    <pc:docChg chg="delSld modSld">
      <pc:chgData name="Andrew Fulford - AHRC UKRI" userId="80f397aa-fce7-49a3-afd7-5844b7aebb98" providerId="ADAL" clId="{F3133C48-60D4-4589-9883-C84FCFB95BBE}" dt="2025-11-03T15:08:19.102" v="81" actId="20577"/>
      <pc:docMkLst>
        <pc:docMk/>
      </pc:docMkLst>
      <pc:sldChg chg="modNotesTx">
        <pc:chgData name="Andrew Fulford - AHRC UKRI" userId="80f397aa-fce7-49a3-afd7-5844b7aebb98" providerId="ADAL" clId="{F3133C48-60D4-4589-9883-C84FCFB95BBE}" dt="2025-11-03T15:08:19.102" v="81" actId="20577"/>
        <pc:sldMkLst>
          <pc:docMk/>
          <pc:sldMk cId="3325482318" sldId="256"/>
        </pc:sldMkLst>
      </pc:sldChg>
      <pc:sldChg chg="modNotesTx">
        <pc:chgData name="Andrew Fulford - AHRC UKRI" userId="80f397aa-fce7-49a3-afd7-5844b7aebb98" providerId="ADAL" clId="{F3133C48-60D4-4589-9883-C84FCFB95BBE}" dt="2025-11-03T15:04:27.089" v="0" actId="20577"/>
        <pc:sldMkLst>
          <pc:docMk/>
          <pc:sldMk cId="3224382533" sldId="257"/>
        </pc:sldMkLst>
      </pc:sldChg>
      <pc:sldChg chg="modNotesTx">
        <pc:chgData name="Andrew Fulford - AHRC UKRI" userId="80f397aa-fce7-49a3-afd7-5844b7aebb98" providerId="ADAL" clId="{F3133C48-60D4-4589-9883-C84FCFB95BBE}" dt="2025-11-03T15:04:44.310" v="67" actId="20577"/>
        <pc:sldMkLst>
          <pc:docMk/>
          <pc:sldMk cId="2185692126" sldId="258"/>
        </pc:sldMkLst>
      </pc:sldChg>
      <pc:sldChg chg="modNotesTx">
        <pc:chgData name="Andrew Fulford - AHRC UKRI" userId="80f397aa-fce7-49a3-afd7-5844b7aebb98" providerId="ADAL" clId="{F3133C48-60D4-4589-9883-C84FCFB95BBE}" dt="2025-11-03T15:05:12.243" v="70" actId="5793"/>
        <pc:sldMkLst>
          <pc:docMk/>
          <pc:sldMk cId="1243358367" sldId="270"/>
        </pc:sldMkLst>
      </pc:sldChg>
      <pc:sldChg chg="modNotesTx">
        <pc:chgData name="Andrew Fulford - AHRC UKRI" userId="80f397aa-fce7-49a3-afd7-5844b7aebb98" providerId="ADAL" clId="{F3133C48-60D4-4589-9883-C84FCFB95BBE}" dt="2025-11-03T15:07:18.231" v="79" actId="6549"/>
        <pc:sldMkLst>
          <pc:docMk/>
          <pc:sldMk cId="13944236" sldId="272"/>
        </pc:sldMkLst>
      </pc:sldChg>
      <pc:sldChg chg="modNotesTx">
        <pc:chgData name="Andrew Fulford - AHRC UKRI" userId="80f397aa-fce7-49a3-afd7-5844b7aebb98" providerId="ADAL" clId="{F3133C48-60D4-4589-9883-C84FCFB95BBE}" dt="2025-11-03T15:05:52.528" v="73" actId="20577"/>
        <pc:sldMkLst>
          <pc:docMk/>
          <pc:sldMk cId="736955545" sldId="276"/>
        </pc:sldMkLst>
      </pc:sldChg>
      <pc:sldChg chg="modNotesTx">
        <pc:chgData name="Andrew Fulford - AHRC UKRI" userId="80f397aa-fce7-49a3-afd7-5844b7aebb98" providerId="ADAL" clId="{F3133C48-60D4-4589-9883-C84FCFB95BBE}" dt="2025-11-03T15:08:03.472" v="80" actId="5793"/>
        <pc:sldMkLst>
          <pc:docMk/>
          <pc:sldMk cId="3666635323" sldId="277"/>
        </pc:sldMkLst>
      </pc:sldChg>
      <pc:sldChg chg="modNotesTx">
        <pc:chgData name="Andrew Fulford - AHRC UKRI" userId="80f397aa-fce7-49a3-afd7-5844b7aebb98" providerId="ADAL" clId="{F3133C48-60D4-4589-9883-C84FCFB95BBE}" dt="2025-11-03T15:04:49.604" v="68" actId="20577"/>
        <pc:sldMkLst>
          <pc:docMk/>
          <pc:sldMk cId="1748870544" sldId="299"/>
        </pc:sldMkLst>
      </pc:sldChg>
      <pc:sldChg chg="modNotesTx">
        <pc:chgData name="Andrew Fulford - AHRC UKRI" userId="80f397aa-fce7-49a3-afd7-5844b7aebb98" providerId="ADAL" clId="{F3133C48-60D4-4589-9883-C84FCFB95BBE}" dt="2025-11-03T15:05:59.977" v="74" actId="6549"/>
        <pc:sldMkLst>
          <pc:docMk/>
          <pc:sldMk cId="1577780737" sldId="300"/>
        </pc:sldMkLst>
      </pc:sldChg>
      <pc:sldChg chg="modNotesTx">
        <pc:chgData name="Andrew Fulford - AHRC UKRI" userId="80f397aa-fce7-49a3-afd7-5844b7aebb98" providerId="ADAL" clId="{F3133C48-60D4-4589-9883-C84FCFB95BBE}" dt="2025-11-03T15:06:14.077" v="75" actId="6549"/>
        <pc:sldMkLst>
          <pc:docMk/>
          <pc:sldMk cId="2416208186" sldId="301"/>
        </pc:sldMkLst>
      </pc:sldChg>
      <pc:sldChg chg="modNotesTx">
        <pc:chgData name="Andrew Fulford - AHRC UKRI" userId="80f397aa-fce7-49a3-afd7-5844b7aebb98" providerId="ADAL" clId="{F3133C48-60D4-4589-9883-C84FCFB95BBE}" dt="2025-11-03T15:06:26.247" v="77" actId="6549"/>
        <pc:sldMkLst>
          <pc:docMk/>
          <pc:sldMk cId="3202549870" sldId="302"/>
        </pc:sldMkLst>
      </pc:sldChg>
      <pc:sldChg chg="del">
        <pc:chgData name="Andrew Fulford - AHRC UKRI" userId="80f397aa-fce7-49a3-afd7-5844b7aebb98" providerId="ADAL" clId="{F3133C48-60D4-4589-9883-C84FCFB95BBE}" dt="2025-11-03T15:06:55.071" v="78" actId="47"/>
        <pc:sldMkLst>
          <pc:docMk/>
          <pc:sldMk cId="1108256695" sldId="30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209F4-D104-43E5-845D-5C952562051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EB47EC2-68F2-4679-8836-5C101C6B1270}">
      <dgm:prSet phldrT="[Text]"/>
      <dgm:spPr/>
      <dgm:t>
        <a:bodyPr/>
        <a:lstStyle/>
        <a:p>
          <a:r>
            <a:rPr lang="en-GB"/>
            <a:t>2017 </a:t>
          </a:r>
        </a:p>
        <a:p>
          <a:r>
            <a:rPr lang="en-GB"/>
            <a:t>Industrial Strategy</a:t>
          </a:r>
        </a:p>
      </dgm:t>
    </dgm:pt>
    <dgm:pt modelId="{5DA7A563-EE4D-43F9-AEEF-4C0FDC547A0B}" type="parTrans" cxnId="{96661A8D-2B42-4F97-AEC8-6A5CB7E29721}">
      <dgm:prSet/>
      <dgm:spPr/>
      <dgm:t>
        <a:bodyPr/>
        <a:lstStyle/>
        <a:p>
          <a:endParaRPr lang="en-GB"/>
        </a:p>
      </dgm:t>
    </dgm:pt>
    <dgm:pt modelId="{7A8E30E3-B387-40D8-B0A7-AAE0C398405E}" type="sibTrans" cxnId="{96661A8D-2B42-4F97-AEC8-6A5CB7E29721}">
      <dgm:prSet/>
      <dgm:spPr/>
      <dgm:t>
        <a:bodyPr/>
        <a:lstStyle/>
        <a:p>
          <a:endParaRPr lang="en-GB"/>
        </a:p>
      </dgm:t>
    </dgm:pt>
    <dgm:pt modelId="{C60F6C37-E5D9-4D1E-869C-8264439A85C2}">
      <dgm:prSet phldrT="[Text]"/>
      <dgm:spPr/>
      <dgm:t>
        <a:bodyPr/>
        <a:lstStyle/>
        <a:p>
          <a:r>
            <a:rPr lang="en-GB"/>
            <a:t>2018-23</a:t>
          </a:r>
        </a:p>
        <a:p>
          <a:r>
            <a:rPr lang="en-GB"/>
            <a:t>£56m x 9 Clusters</a:t>
          </a:r>
        </a:p>
      </dgm:t>
    </dgm:pt>
    <dgm:pt modelId="{CD03B72D-3146-48AB-B0FD-A797963E5708}" type="parTrans" cxnId="{58AAF8C5-5616-43DC-9454-3ACE21AC038E}">
      <dgm:prSet/>
      <dgm:spPr/>
      <dgm:t>
        <a:bodyPr/>
        <a:lstStyle/>
        <a:p>
          <a:endParaRPr lang="en-GB"/>
        </a:p>
      </dgm:t>
    </dgm:pt>
    <dgm:pt modelId="{93227532-3C40-4DA2-B33D-73ABB852F287}" type="sibTrans" cxnId="{58AAF8C5-5616-43DC-9454-3ACE21AC038E}">
      <dgm:prSet/>
      <dgm:spPr/>
      <dgm:t>
        <a:bodyPr/>
        <a:lstStyle/>
        <a:p>
          <a:endParaRPr lang="en-GB"/>
        </a:p>
      </dgm:t>
    </dgm:pt>
    <dgm:pt modelId="{E53BA276-26B1-4102-A1DB-9470DA116481}">
      <dgm:prSet phldrT="[Text]"/>
      <dgm:spPr/>
      <dgm:t>
        <a:bodyPr/>
        <a:lstStyle/>
        <a:p>
          <a:r>
            <a:rPr lang="en-GB"/>
            <a:t>2025</a:t>
          </a:r>
        </a:p>
        <a:p>
          <a:r>
            <a:rPr lang="en-GB"/>
            <a:t>Industrial Strategy</a:t>
          </a:r>
        </a:p>
      </dgm:t>
    </dgm:pt>
    <dgm:pt modelId="{7671EC10-B55D-4E3C-B1A8-C9EF60A842B7}" type="parTrans" cxnId="{F5618AF6-2425-4F6E-A0B9-124FFC797BC7}">
      <dgm:prSet/>
      <dgm:spPr/>
      <dgm:t>
        <a:bodyPr/>
        <a:lstStyle/>
        <a:p>
          <a:endParaRPr lang="en-GB"/>
        </a:p>
      </dgm:t>
    </dgm:pt>
    <dgm:pt modelId="{4CC48BB1-D98B-47AF-A979-1182D9AACDA2}" type="sibTrans" cxnId="{F5618AF6-2425-4F6E-A0B9-124FFC797BC7}">
      <dgm:prSet/>
      <dgm:spPr/>
      <dgm:t>
        <a:bodyPr/>
        <a:lstStyle/>
        <a:p>
          <a:endParaRPr lang="en-GB"/>
        </a:p>
      </dgm:t>
    </dgm:pt>
    <dgm:pt modelId="{60600358-AC54-46AC-9B9D-6F1F43552F7C}">
      <dgm:prSet phldrT="[Text]"/>
      <dgm:spPr/>
      <dgm:t>
        <a:bodyPr/>
        <a:lstStyle/>
        <a:p>
          <a:r>
            <a:rPr lang="en-GB"/>
            <a:t>2025-33 </a:t>
          </a:r>
        </a:p>
        <a:p>
          <a:r>
            <a:rPr lang="en-GB"/>
            <a:t>£100m for Clusters</a:t>
          </a:r>
        </a:p>
      </dgm:t>
    </dgm:pt>
    <dgm:pt modelId="{7514073A-FE95-4DD9-8964-75A994F17830}" type="parTrans" cxnId="{733CD143-2BE1-4CC3-A5A1-58BDA5C11951}">
      <dgm:prSet/>
      <dgm:spPr/>
      <dgm:t>
        <a:bodyPr/>
        <a:lstStyle/>
        <a:p>
          <a:endParaRPr lang="en-GB"/>
        </a:p>
      </dgm:t>
    </dgm:pt>
    <dgm:pt modelId="{5E92F014-82B8-4CE7-9E83-A89D05093F92}" type="sibTrans" cxnId="{733CD143-2BE1-4CC3-A5A1-58BDA5C11951}">
      <dgm:prSet/>
      <dgm:spPr/>
      <dgm:t>
        <a:bodyPr/>
        <a:lstStyle/>
        <a:p>
          <a:endParaRPr lang="en-GB"/>
        </a:p>
      </dgm:t>
    </dgm:pt>
    <dgm:pt modelId="{F161398D-E7F3-4CEF-95BE-F54A7F5675B8}" type="pres">
      <dgm:prSet presAssocID="{9D3209F4-D104-43E5-845D-5C9525620513}" presName="CompostProcess" presStyleCnt="0">
        <dgm:presLayoutVars>
          <dgm:dir/>
          <dgm:resizeHandles val="exact"/>
        </dgm:presLayoutVars>
      </dgm:prSet>
      <dgm:spPr/>
    </dgm:pt>
    <dgm:pt modelId="{D4949338-9000-4ED5-B536-93D608533D72}" type="pres">
      <dgm:prSet presAssocID="{9D3209F4-D104-43E5-845D-5C9525620513}" presName="arrow" presStyleLbl="bgShp" presStyleIdx="0" presStyleCnt="1"/>
      <dgm:spPr/>
    </dgm:pt>
    <dgm:pt modelId="{50756B57-6FE3-4F39-B04A-BF02CFF4F677}" type="pres">
      <dgm:prSet presAssocID="{9D3209F4-D104-43E5-845D-5C9525620513}" presName="linearProcess" presStyleCnt="0"/>
      <dgm:spPr/>
    </dgm:pt>
    <dgm:pt modelId="{A4BC4DAC-7BC4-491F-93F4-869C1DD7320F}" type="pres">
      <dgm:prSet presAssocID="{FEB47EC2-68F2-4679-8836-5C101C6B1270}" presName="textNode" presStyleLbl="node1" presStyleIdx="0" presStyleCnt="4">
        <dgm:presLayoutVars>
          <dgm:bulletEnabled val="1"/>
        </dgm:presLayoutVars>
      </dgm:prSet>
      <dgm:spPr/>
    </dgm:pt>
    <dgm:pt modelId="{0AF769D6-6E65-46B5-83B1-629029B3A5F5}" type="pres">
      <dgm:prSet presAssocID="{7A8E30E3-B387-40D8-B0A7-AAE0C398405E}" presName="sibTrans" presStyleCnt="0"/>
      <dgm:spPr/>
    </dgm:pt>
    <dgm:pt modelId="{083BA976-3643-4796-BA53-06F726C38B38}" type="pres">
      <dgm:prSet presAssocID="{C60F6C37-E5D9-4D1E-869C-8264439A85C2}" presName="textNode" presStyleLbl="node1" presStyleIdx="1" presStyleCnt="4">
        <dgm:presLayoutVars>
          <dgm:bulletEnabled val="1"/>
        </dgm:presLayoutVars>
      </dgm:prSet>
      <dgm:spPr/>
    </dgm:pt>
    <dgm:pt modelId="{5231FED5-9115-41E8-A404-D6D803F7BAD2}" type="pres">
      <dgm:prSet presAssocID="{93227532-3C40-4DA2-B33D-73ABB852F287}" presName="sibTrans" presStyleCnt="0"/>
      <dgm:spPr/>
    </dgm:pt>
    <dgm:pt modelId="{40D88662-A574-44E6-848E-D2499AAEE6CD}" type="pres">
      <dgm:prSet presAssocID="{E53BA276-26B1-4102-A1DB-9470DA116481}" presName="textNode" presStyleLbl="node1" presStyleIdx="2" presStyleCnt="4">
        <dgm:presLayoutVars>
          <dgm:bulletEnabled val="1"/>
        </dgm:presLayoutVars>
      </dgm:prSet>
      <dgm:spPr/>
    </dgm:pt>
    <dgm:pt modelId="{CAB49BAD-A288-4BFA-A993-DCA55402FCD6}" type="pres">
      <dgm:prSet presAssocID="{4CC48BB1-D98B-47AF-A979-1182D9AACDA2}" presName="sibTrans" presStyleCnt="0"/>
      <dgm:spPr/>
    </dgm:pt>
    <dgm:pt modelId="{C26071D4-2846-44AE-824D-FA382E8EBA5D}" type="pres">
      <dgm:prSet presAssocID="{60600358-AC54-46AC-9B9D-6F1F43552F7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675AC1E-3571-437A-9407-B089DC6D54F3}" type="presOf" srcId="{C60F6C37-E5D9-4D1E-869C-8264439A85C2}" destId="{083BA976-3643-4796-BA53-06F726C38B38}" srcOrd="0" destOrd="0" presId="urn:microsoft.com/office/officeart/2005/8/layout/hProcess9"/>
    <dgm:cxn modelId="{733CD143-2BE1-4CC3-A5A1-58BDA5C11951}" srcId="{9D3209F4-D104-43E5-845D-5C9525620513}" destId="{60600358-AC54-46AC-9B9D-6F1F43552F7C}" srcOrd="3" destOrd="0" parTransId="{7514073A-FE95-4DD9-8964-75A994F17830}" sibTransId="{5E92F014-82B8-4CE7-9E83-A89D05093F92}"/>
    <dgm:cxn modelId="{B1DCCC89-7473-4958-A879-406442D432CA}" type="presOf" srcId="{FEB47EC2-68F2-4679-8836-5C101C6B1270}" destId="{A4BC4DAC-7BC4-491F-93F4-869C1DD7320F}" srcOrd="0" destOrd="0" presId="urn:microsoft.com/office/officeart/2005/8/layout/hProcess9"/>
    <dgm:cxn modelId="{96661A8D-2B42-4F97-AEC8-6A5CB7E29721}" srcId="{9D3209F4-D104-43E5-845D-5C9525620513}" destId="{FEB47EC2-68F2-4679-8836-5C101C6B1270}" srcOrd="0" destOrd="0" parTransId="{5DA7A563-EE4D-43F9-AEEF-4C0FDC547A0B}" sibTransId="{7A8E30E3-B387-40D8-B0A7-AAE0C398405E}"/>
    <dgm:cxn modelId="{D4F551C1-3B01-45E0-B4BD-835F2E349ABE}" type="presOf" srcId="{60600358-AC54-46AC-9B9D-6F1F43552F7C}" destId="{C26071D4-2846-44AE-824D-FA382E8EBA5D}" srcOrd="0" destOrd="0" presId="urn:microsoft.com/office/officeart/2005/8/layout/hProcess9"/>
    <dgm:cxn modelId="{58AAF8C5-5616-43DC-9454-3ACE21AC038E}" srcId="{9D3209F4-D104-43E5-845D-5C9525620513}" destId="{C60F6C37-E5D9-4D1E-869C-8264439A85C2}" srcOrd="1" destOrd="0" parTransId="{CD03B72D-3146-48AB-B0FD-A797963E5708}" sibTransId="{93227532-3C40-4DA2-B33D-73ABB852F287}"/>
    <dgm:cxn modelId="{8BE7E6D3-585A-4C1A-ACF2-1FC27DB3B79A}" type="presOf" srcId="{9D3209F4-D104-43E5-845D-5C9525620513}" destId="{F161398D-E7F3-4CEF-95BE-F54A7F5675B8}" srcOrd="0" destOrd="0" presId="urn:microsoft.com/office/officeart/2005/8/layout/hProcess9"/>
    <dgm:cxn modelId="{9162BAF3-10BB-4CB4-ACC2-ECC7EFEFB9E4}" type="presOf" srcId="{E53BA276-26B1-4102-A1DB-9470DA116481}" destId="{40D88662-A574-44E6-848E-D2499AAEE6CD}" srcOrd="0" destOrd="0" presId="urn:microsoft.com/office/officeart/2005/8/layout/hProcess9"/>
    <dgm:cxn modelId="{F5618AF6-2425-4F6E-A0B9-124FFC797BC7}" srcId="{9D3209F4-D104-43E5-845D-5C9525620513}" destId="{E53BA276-26B1-4102-A1DB-9470DA116481}" srcOrd="2" destOrd="0" parTransId="{7671EC10-B55D-4E3C-B1A8-C9EF60A842B7}" sibTransId="{4CC48BB1-D98B-47AF-A979-1182D9AACDA2}"/>
    <dgm:cxn modelId="{838A04E7-6754-4AF6-ACFC-440F661D0AA2}" type="presParOf" srcId="{F161398D-E7F3-4CEF-95BE-F54A7F5675B8}" destId="{D4949338-9000-4ED5-B536-93D608533D72}" srcOrd="0" destOrd="0" presId="urn:microsoft.com/office/officeart/2005/8/layout/hProcess9"/>
    <dgm:cxn modelId="{2FC44B51-006F-433D-9BB5-4367B3D1B5D8}" type="presParOf" srcId="{F161398D-E7F3-4CEF-95BE-F54A7F5675B8}" destId="{50756B57-6FE3-4F39-B04A-BF02CFF4F677}" srcOrd="1" destOrd="0" presId="urn:microsoft.com/office/officeart/2005/8/layout/hProcess9"/>
    <dgm:cxn modelId="{B13BCDC7-55A8-4A24-9652-4E36BAED704E}" type="presParOf" srcId="{50756B57-6FE3-4F39-B04A-BF02CFF4F677}" destId="{A4BC4DAC-7BC4-491F-93F4-869C1DD7320F}" srcOrd="0" destOrd="0" presId="urn:microsoft.com/office/officeart/2005/8/layout/hProcess9"/>
    <dgm:cxn modelId="{0BF7D2C2-4A18-4470-9A96-5617CF3988D7}" type="presParOf" srcId="{50756B57-6FE3-4F39-B04A-BF02CFF4F677}" destId="{0AF769D6-6E65-46B5-83B1-629029B3A5F5}" srcOrd="1" destOrd="0" presId="urn:microsoft.com/office/officeart/2005/8/layout/hProcess9"/>
    <dgm:cxn modelId="{6671B998-B375-451E-9986-F34866BF6629}" type="presParOf" srcId="{50756B57-6FE3-4F39-B04A-BF02CFF4F677}" destId="{083BA976-3643-4796-BA53-06F726C38B38}" srcOrd="2" destOrd="0" presId="urn:microsoft.com/office/officeart/2005/8/layout/hProcess9"/>
    <dgm:cxn modelId="{CDD8905F-7F35-4241-A56E-4E5F06060852}" type="presParOf" srcId="{50756B57-6FE3-4F39-B04A-BF02CFF4F677}" destId="{5231FED5-9115-41E8-A404-D6D803F7BAD2}" srcOrd="3" destOrd="0" presId="urn:microsoft.com/office/officeart/2005/8/layout/hProcess9"/>
    <dgm:cxn modelId="{0B2557DD-BEBA-40E3-8B79-27D5BA7FAA4F}" type="presParOf" srcId="{50756B57-6FE3-4F39-B04A-BF02CFF4F677}" destId="{40D88662-A574-44E6-848E-D2499AAEE6CD}" srcOrd="4" destOrd="0" presId="urn:microsoft.com/office/officeart/2005/8/layout/hProcess9"/>
    <dgm:cxn modelId="{EB18AAA7-34C0-4416-B7E3-693F0CB9FDC0}" type="presParOf" srcId="{50756B57-6FE3-4F39-B04A-BF02CFF4F677}" destId="{CAB49BAD-A288-4BFA-A993-DCA55402FCD6}" srcOrd="5" destOrd="0" presId="urn:microsoft.com/office/officeart/2005/8/layout/hProcess9"/>
    <dgm:cxn modelId="{446C7EAF-9AED-495A-B7E6-2462940AED49}" type="presParOf" srcId="{50756B57-6FE3-4F39-B04A-BF02CFF4F677}" destId="{C26071D4-2846-44AE-824D-FA382E8EBA5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1B1D9-253D-42FA-B652-E8BD3D1C856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C78ACDE-6690-4DC4-9439-EBE495F2C106}">
      <dgm:prSet phldrT="[Text]"/>
      <dgm:spPr/>
      <dgm:t>
        <a:bodyPr/>
        <a:lstStyle/>
        <a:p>
          <a:r>
            <a:rPr lang="en-GB"/>
            <a:t>4 Clusters in this wave</a:t>
          </a:r>
        </a:p>
      </dgm:t>
    </dgm:pt>
    <dgm:pt modelId="{A2CC0142-3095-4431-8C66-FA76D43865E1}" type="parTrans" cxnId="{834D4906-0197-4F1F-AFE8-1117FB792C86}">
      <dgm:prSet/>
      <dgm:spPr/>
      <dgm:t>
        <a:bodyPr/>
        <a:lstStyle/>
        <a:p>
          <a:endParaRPr lang="en-GB"/>
        </a:p>
      </dgm:t>
    </dgm:pt>
    <dgm:pt modelId="{F5170FF9-1F54-462F-A7BB-8FA5126C37C8}" type="sibTrans" cxnId="{834D4906-0197-4F1F-AFE8-1117FB792C86}">
      <dgm:prSet/>
      <dgm:spPr/>
      <dgm:t>
        <a:bodyPr/>
        <a:lstStyle/>
        <a:p>
          <a:endParaRPr lang="en-GB"/>
        </a:p>
      </dgm:t>
    </dgm:pt>
    <dgm:pt modelId="{7D11C3AD-E6F5-4BA0-88E8-80781941792F}">
      <dgm:prSet phldrT="[Text]"/>
      <dgm:spPr/>
      <dgm:t>
        <a:bodyPr/>
        <a:lstStyle/>
        <a:p>
          <a:r>
            <a:rPr lang="en-GB"/>
            <a:t>2 more funding opportunities</a:t>
          </a:r>
        </a:p>
      </dgm:t>
    </dgm:pt>
    <dgm:pt modelId="{60E17E22-3222-4138-930B-54E4F3F4FE4F}" type="parTrans" cxnId="{0F5442C3-55AA-439D-9C75-8D48C3ABCC08}">
      <dgm:prSet/>
      <dgm:spPr/>
      <dgm:t>
        <a:bodyPr/>
        <a:lstStyle/>
        <a:p>
          <a:endParaRPr lang="en-GB"/>
        </a:p>
      </dgm:t>
    </dgm:pt>
    <dgm:pt modelId="{D9035F45-1D44-411B-91B0-42CE7F85FAC1}" type="sibTrans" cxnId="{0F5442C3-55AA-439D-9C75-8D48C3ABCC08}">
      <dgm:prSet/>
      <dgm:spPr/>
      <dgm:t>
        <a:bodyPr/>
        <a:lstStyle/>
        <a:p>
          <a:endParaRPr lang="en-GB"/>
        </a:p>
      </dgm:t>
    </dgm:pt>
    <dgm:pt modelId="{F382C386-0E78-4B0A-8FA6-0942C0D57511}">
      <dgm:prSet phldrT="[Text]"/>
      <dgm:spPr/>
      <dgm:t>
        <a:bodyPr/>
        <a:lstStyle/>
        <a:p>
          <a:r>
            <a:rPr lang="en-GB"/>
            <a:t>2 stage assessment process</a:t>
          </a:r>
        </a:p>
      </dgm:t>
    </dgm:pt>
    <dgm:pt modelId="{BCEE9708-B527-4FD9-B395-8E73D99AFEE6}" type="parTrans" cxnId="{1D636FBC-2879-4D33-B0AD-796CC4C61451}">
      <dgm:prSet/>
      <dgm:spPr/>
      <dgm:t>
        <a:bodyPr/>
        <a:lstStyle/>
        <a:p>
          <a:endParaRPr lang="en-GB"/>
        </a:p>
      </dgm:t>
    </dgm:pt>
    <dgm:pt modelId="{B95EC559-0E8D-4123-B86A-F06AF56887BB}" type="sibTrans" cxnId="{1D636FBC-2879-4D33-B0AD-796CC4C61451}">
      <dgm:prSet/>
      <dgm:spPr/>
      <dgm:t>
        <a:bodyPr/>
        <a:lstStyle/>
        <a:p>
          <a:endParaRPr lang="en-GB"/>
        </a:p>
      </dgm:t>
    </dgm:pt>
    <dgm:pt modelId="{BE2BC7AA-5520-4452-B6DD-0F9DB0C9103D}">
      <dgm:prSet phldrT="[Text]"/>
      <dgm:spPr/>
      <dgm:t>
        <a:bodyPr/>
        <a:lstStyle/>
        <a:p>
          <a:r>
            <a:rPr lang="en-GB"/>
            <a:t>Programme delivery team</a:t>
          </a:r>
        </a:p>
      </dgm:t>
    </dgm:pt>
    <dgm:pt modelId="{DFE2800F-9800-4689-A019-3280B71B6AEF}" type="parTrans" cxnId="{A05ED20D-F39D-4665-AEFD-94DDD267201D}">
      <dgm:prSet/>
      <dgm:spPr/>
      <dgm:t>
        <a:bodyPr/>
        <a:lstStyle/>
        <a:p>
          <a:endParaRPr lang="en-GB"/>
        </a:p>
      </dgm:t>
    </dgm:pt>
    <dgm:pt modelId="{81AAA397-A4A3-407E-8966-D4DB0A7EC1BF}" type="sibTrans" cxnId="{A05ED20D-F39D-4665-AEFD-94DDD267201D}">
      <dgm:prSet/>
      <dgm:spPr/>
      <dgm:t>
        <a:bodyPr/>
        <a:lstStyle/>
        <a:p>
          <a:endParaRPr lang="en-GB"/>
        </a:p>
      </dgm:t>
    </dgm:pt>
    <dgm:pt modelId="{C6853683-0DF7-4381-80A9-03F72BDC5F7A}">
      <dgm:prSet phldrT="[Text]"/>
      <dgm:spPr/>
      <dgm:t>
        <a:bodyPr/>
        <a:lstStyle/>
        <a:p>
          <a:r>
            <a:rPr lang="en-GB"/>
            <a:t>Portfolio balancing</a:t>
          </a:r>
        </a:p>
      </dgm:t>
    </dgm:pt>
    <dgm:pt modelId="{AA407AC6-2B4D-4F74-B417-C3344C0AA0CA}" type="parTrans" cxnId="{35D83F18-6381-4EE2-82EB-96A144E62D90}">
      <dgm:prSet/>
      <dgm:spPr/>
      <dgm:t>
        <a:bodyPr/>
        <a:lstStyle/>
        <a:p>
          <a:endParaRPr lang="en-GB"/>
        </a:p>
      </dgm:t>
    </dgm:pt>
    <dgm:pt modelId="{8182DCC6-B3BD-4ECE-B3B1-093C5D5639A0}" type="sibTrans" cxnId="{35D83F18-6381-4EE2-82EB-96A144E62D90}">
      <dgm:prSet/>
      <dgm:spPr/>
      <dgm:t>
        <a:bodyPr/>
        <a:lstStyle/>
        <a:p>
          <a:endParaRPr lang="en-GB"/>
        </a:p>
      </dgm:t>
    </dgm:pt>
    <dgm:pt modelId="{F898E0B4-57C1-4EA9-AB3E-413191E5291C}" type="pres">
      <dgm:prSet presAssocID="{AD41B1D9-253D-42FA-B652-E8BD3D1C8565}" presName="diagram" presStyleCnt="0">
        <dgm:presLayoutVars>
          <dgm:dir/>
          <dgm:resizeHandles val="exact"/>
        </dgm:presLayoutVars>
      </dgm:prSet>
      <dgm:spPr/>
    </dgm:pt>
    <dgm:pt modelId="{FEDBFADF-3F41-4DA5-B9C1-283E5BA869C4}" type="pres">
      <dgm:prSet presAssocID="{AC78ACDE-6690-4DC4-9439-EBE495F2C106}" presName="node" presStyleLbl="node1" presStyleIdx="0" presStyleCnt="5">
        <dgm:presLayoutVars>
          <dgm:bulletEnabled val="1"/>
        </dgm:presLayoutVars>
      </dgm:prSet>
      <dgm:spPr/>
    </dgm:pt>
    <dgm:pt modelId="{22DCF6ED-E95C-4466-885A-8637127D9CDC}" type="pres">
      <dgm:prSet presAssocID="{F5170FF9-1F54-462F-A7BB-8FA5126C37C8}" presName="sibTrans" presStyleCnt="0"/>
      <dgm:spPr/>
    </dgm:pt>
    <dgm:pt modelId="{75126D5A-979E-4D76-952F-A597F7374EED}" type="pres">
      <dgm:prSet presAssocID="{7D11C3AD-E6F5-4BA0-88E8-80781941792F}" presName="node" presStyleLbl="node1" presStyleIdx="1" presStyleCnt="5">
        <dgm:presLayoutVars>
          <dgm:bulletEnabled val="1"/>
        </dgm:presLayoutVars>
      </dgm:prSet>
      <dgm:spPr/>
    </dgm:pt>
    <dgm:pt modelId="{4ED9B8F1-E60D-49F1-BED7-2E30CE0FF445}" type="pres">
      <dgm:prSet presAssocID="{D9035F45-1D44-411B-91B0-42CE7F85FAC1}" presName="sibTrans" presStyleCnt="0"/>
      <dgm:spPr/>
    </dgm:pt>
    <dgm:pt modelId="{EECBD557-E1A0-4A64-80E7-8C19A5C9818F}" type="pres">
      <dgm:prSet presAssocID="{F382C386-0E78-4B0A-8FA6-0942C0D57511}" presName="node" presStyleLbl="node1" presStyleIdx="2" presStyleCnt="5">
        <dgm:presLayoutVars>
          <dgm:bulletEnabled val="1"/>
        </dgm:presLayoutVars>
      </dgm:prSet>
      <dgm:spPr/>
    </dgm:pt>
    <dgm:pt modelId="{3F49B646-5FB1-43B6-A228-31B8AEE68D34}" type="pres">
      <dgm:prSet presAssocID="{B95EC559-0E8D-4123-B86A-F06AF56887BB}" presName="sibTrans" presStyleCnt="0"/>
      <dgm:spPr/>
    </dgm:pt>
    <dgm:pt modelId="{95B989F2-9877-49E0-8DE9-89F7110093DB}" type="pres">
      <dgm:prSet presAssocID="{C6853683-0DF7-4381-80A9-03F72BDC5F7A}" presName="node" presStyleLbl="node1" presStyleIdx="3" presStyleCnt="5">
        <dgm:presLayoutVars>
          <dgm:bulletEnabled val="1"/>
        </dgm:presLayoutVars>
      </dgm:prSet>
      <dgm:spPr/>
    </dgm:pt>
    <dgm:pt modelId="{D96B66F3-751C-43BD-BFA0-3F8FBBF623AD}" type="pres">
      <dgm:prSet presAssocID="{8182DCC6-B3BD-4ECE-B3B1-093C5D5639A0}" presName="sibTrans" presStyleCnt="0"/>
      <dgm:spPr/>
    </dgm:pt>
    <dgm:pt modelId="{84775ABB-0812-4D7B-B22D-D6A470EA39A0}" type="pres">
      <dgm:prSet presAssocID="{BE2BC7AA-5520-4452-B6DD-0F9DB0C9103D}" presName="node" presStyleLbl="node1" presStyleIdx="4" presStyleCnt="5">
        <dgm:presLayoutVars>
          <dgm:bulletEnabled val="1"/>
        </dgm:presLayoutVars>
      </dgm:prSet>
      <dgm:spPr/>
    </dgm:pt>
  </dgm:ptLst>
  <dgm:cxnLst>
    <dgm:cxn modelId="{834D4906-0197-4F1F-AFE8-1117FB792C86}" srcId="{AD41B1D9-253D-42FA-B652-E8BD3D1C8565}" destId="{AC78ACDE-6690-4DC4-9439-EBE495F2C106}" srcOrd="0" destOrd="0" parTransId="{A2CC0142-3095-4431-8C66-FA76D43865E1}" sibTransId="{F5170FF9-1F54-462F-A7BB-8FA5126C37C8}"/>
    <dgm:cxn modelId="{A05ED20D-F39D-4665-AEFD-94DDD267201D}" srcId="{AD41B1D9-253D-42FA-B652-E8BD3D1C8565}" destId="{BE2BC7AA-5520-4452-B6DD-0F9DB0C9103D}" srcOrd="4" destOrd="0" parTransId="{DFE2800F-9800-4689-A019-3280B71B6AEF}" sibTransId="{81AAA397-A4A3-407E-8966-D4DB0A7EC1BF}"/>
    <dgm:cxn modelId="{EA1A1F11-9435-4AD6-BB3D-881AA84AD399}" type="presOf" srcId="{AC78ACDE-6690-4DC4-9439-EBE495F2C106}" destId="{FEDBFADF-3F41-4DA5-B9C1-283E5BA869C4}" srcOrd="0" destOrd="0" presId="urn:microsoft.com/office/officeart/2005/8/layout/default"/>
    <dgm:cxn modelId="{35D83F18-6381-4EE2-82EB-96A144E62D90}" srcId="{AD41B1D9-253D-42FA-B652-E8BD3D1C8565}" destId="{C6853683-0DF7-4381-80A9-03F72BDC5F7A}" srcOrd="3" destOrd="0" parTransId="{AA407AC6-2B4D-4F74-B417-C3344C0AA0CA}" sibTransId="{8182DCC6-B3BD-4ECE-B3B1-093C5D5639A0}"/>
    <dgm:cxn modelId="{9265D636-3808-4FAE-BD30-74F8F2C411EB}" type="presOf" srcId="{7D11C3AD-E6F5-4BA0-88E8-80781941792F}" destId="{75126D5A-979E-4D76-952F-A597F7374EED}" srcOrd="0" destOrd="0" presId="urn:microsoft.com/office/officeart/2005/8/layout/default"/>
    <dgm:cxn modelId="{72F0B068-1914-4E2D-B68C-B7BC49D2BC1E}" type="presOf" srcId="{F382C386-0E78-4B0A-8FA6-0942C0D57511}" destId="{EECBD557-E1A0-4A64-80E7-8C19A5C9818F}" srcOrd="0" destOrd="0" presId="urn:microsoft.com/office/officeart/2005/8/layout/default"/>
    <dgm:cxn modelId="{FE74274B-8508-40E2-A30B-2487D72ECF30}" type="presOf" srcId="{C6853683-0DF7-4381-80A9-03F72BDC5F7A}" destId="{95B989F2-9877-49E0-8DE9-89F7110093DB}" srcOrd="0" destOrd="0" presId="urn:microsoft.com/office/officeart/2005/8/layout/default"/>
    <dgm:cxn modelId="{7BFEBD85-3853-4D6D-B97D-B7AD457E6188}" type="presOf" srcId="{AD41B1D9-253D-42FA-B652-E8BD3D1C8565}" destId="{F898E0B4-57C1-4EA9-AB3E-413191E5291C}" srcOrd="0" destOrd="0" presId="urn:microsoft.com/office/officeart/2005/8/layout/default"/>
    <dgm:cxn modelId="{1D636FBC-2879-4D33-B0AD-796CC4C61451}" srcId="{AD41B1D9-253D-42FA-B652-E8BD3D1C8565}" destId="{F382C386-0E78-4B0A-8FA6-0942C0D57511}" srcOrd="2" destOrd="0" parTransId="{BCEE9708-B527-4FD9-B395-8E73D99AFEE6}" sibTransId="{B95EC559-0E8D-4123-B86A-F06AF56887BB}"/>
    <dgm:cxn modelId="{0F5442C3-55AA-439D-9C75-8D48C3ABCC08}" srcId="{AD41B1D9-253D-42FA-B652-E8BD3D1C8565}" destId="{7D11C3AD-E6F5-4BA0-88E8-80781941792F}" srcOrd="1" destOrd="0" parTransId="{60E17E22-3222-4138-930B-54E4F3F4FE4F}" sibTransId="{D9035F45-1D44-411B-91B0-42CE7F85FAC1}"/>
    <dgm:cxn modelId="{BD22CAFE-FEEB-4D1C-8184-CBF135BCD53A}" type="presOf" srcId="{BE2BC7AA-5520-4452-B6DD-0F9DB0C9103D}" destId="{84775ABB-0812-4D7B-B22D-D6A470EA39A0}" srcOrd="0" destOrd="0" presId="urn:microsoft.com/office/officeart/2005/8/layout/default"/>
    <dgm:cxn modelId="{F4E80F5B-FBFD-44FA-B1C0-4E2578243008}" type="presParOf" srcId="{F898E0B4-57C1-4EA9-AB3E-413191E5291C}" destId="{FEDBFADF-3F41-4DA5-B9C1-283E5BA869C4}" srcOrd="0" destOrd="0" presId="urn:microsoft.com/office/officeart/2005/8/layout/default"/>
    <dgm:cxn modelId="{80704773-1147-4E8F-918C-AAA0D53F594A}" type="presParOf" srcId="{F898E0B4-57C1-4EA9-AB3E-413191E5291C}" destId="{22DCF6ED-E95C-4466-885A-8637127D9CDC}" srcOrd="1" destOrd="0" presId="urn:microsoft.com/office/officeart/2005/8/layout/default"/>
    <dgm:cxn modelId="{33B72B41-CAE6-4E79-AFDB-03F6AA3AD381}" type="presParOf" srcId="{F898E0B4-57C1-4EA9-AB3E-413191E5291C}" destId="{75126D5A-979E-4D76-952F-A597F7374EED}" srcOrd="2" destOrd="0" presId="urn:microsoft.com/office/officeart/2005/8/layout/default"/>
    <dgm:cxn modelId="{A865F753-01CD-4748-ADDD-7A114D036FC1}" type="presParOf" srcId="{F898E0B4-57C1-4EA9-AB3E-413191E5291C}" destId="{4ED9B8F1-E60D-49F1-BED7-2E30CE0FF445}" srcOrd="3" destOrd="0" presId="urn:microsoft.com/office/officeart/2005/8/layout/default"/>
    <dgm:cxn modelId="{DFBDD8A7-3C1B-43B3-BFEC-D5DCB0E9F731}" type="presParOf" srcId="{F898E0B4-57C1-4EA9-AB3E-413191E5291C}" destId="{EECBD557-E1A0-4A64-80E7-8C19A5C9818F}" srcOrd="4" destOrd="0" presId="urn:microsoft.com/office/officeart/2005/8/layout/default"/>
    <dgm:cxn modelId="{31F87745-B707-476D-BCAA-6FB9AC7467F7}" type="presParOf" srcId="{F898E0B4-57C1-4EA9-AB3E-413191E5291C}" destId="{3F49B646-5FB1-43B6-A228-31B8AEE68D34}" srcOrd="5" destOrd="0" presId="urn:microsoft.com/office/officeart/2005/8/layout/default"/>
    <dgm:cxn modelId="{9D8C7D11-3449-4E88-8777-A9F2D08C1623}" type="presParOf" srcId="{F898E0B4-57C1-4EA9-AB3E-413191E5291C}" destId="{95B989F2-9877-49E0-8DE9-89F7110093DB}" srcOrd="6" destOrd="0" presId="urn:microsoft.com/office/officeart/2005/8/layout/default"/>
    <dgm:cxn modelId="{5D8A00E3-6647-4D7A-BFBE-300236A3F5AB}" type="presParOf" srcId="{F898E0B4-57C1-4EA9-AB3E-413191E5291C}" destId="{D96B66F3-751C-43BD-BFA0-3F8FBBF623AD}" srcOrd="7" destOrd="0" presId="urn:microsoft.com/office/officeart/2005/8/layout/default"/>
    <dgm:cxn modelId="{22F7C7B8-5AE1-483A-BF35-6001257A4ED9}" type="presParOf" srcId="{F898E0B4-57C1-4EA9-AB3E-413191E5291C}" destId="{84775ABB-0812-4D7B-B22D-D6A470EA39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49338-9000-4ED5-B536-93D608533D72}">
      <dsp:nvSpPr>
        <dsp:cNvPr id="0" name=""/>
        <dsp:cNvSpPr/>
      </dsp:nvSpPr>
      <dsp:spPr>
        <a:xfrm>
          <a:off x="546250" y="0"/>
          <a:ext cx="6190834" cy="474044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C4DAC-7BC4-491F-93F4-869C1DD7320F}">
      <dsp:nvSpPr>
        <dsp:cNvPr id="0" name=""/>
        <dsp:cNvSpPr/>
      </dsp:nvSpPr>
      <dsp:spPr>
        <a:xfrm>
          <a:off x="3645" y="1422132"/>
          <a:ext cx="1753263" cy="18961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2017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Industrial Strategy</a:t>
          </a:r>
        </a:p>
      </dsp:txBody>
      <dsp:txXfrm>
        <a:off x="89232" y="1507719"/>
        <a:ext cx="1582089" cy="1725002"/>
      </dsp:txXfrm>
    </dsp:sp>
    <dsp:sp modelId="{083BA976-3643-4796-BA53-06F726C38B38}">
      <dsp:nvSpPr>
        <dsp:cNvPr id="0" name=""/>
        <dsp:cNvSpPr/>
      </dsp:nvSpPr>
      <dsp:spPr>
        <a:xfrm>
          <a:off x="1844572" y="1422132"/>
          <a:ext cx="1753263" cy="18961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2018-23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£56m x 9 Clusters</a:t>
          </a:r>
        </a:p>
      </dsp:txBody>
      <dsp:txXfrm>
        <a:off x="1930159" y="1507719"/>
        <a:ext cx="1582089" cy="1725002"/>
      </dsp:txXfrm>
    </dsp:sp>
    <dsp:sp modelId="{40D88662-A574-44E6-848E-D2499AAEE6CD}">
      <dsp:nvSpPr>
        <dsp:cNvPr id="0" name=""/>
        <dsp:cNvSpPr/>
      </dsp:nvSpPr>
      <dsp:spPr>
        <a:xfrm>
          <a:off x="3685499" y="1422132"/>
          <a:ext cx="1753263" cy="18961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2025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Industrial Strategy</a:t>
          </a:r>
        </a:p>
      </dsp:txBody>
      <dsp:txXfrm>
        <a:off x="3771086" y="1507719"/>
        <a:ext cx="1582089" cy="1725002"/>
      </dsp:txXfrm>
    </dsp:sp>
    <dsp:sp modelId="{C26071D4-2846-44AE-824D-FA382E8EBA5D}">
      <dsp:nvSpPr>
        <dsp:cNvPr id="0" name=""/>
        <dsp:cNvSpPr/>
      </dsp:nvSpPr>
      <dsp:spPr>
        <a:xfrm>
          <a:off x="5526426" y="1422132"/>
          <a:ext cx="1753263" cy="18961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2025-33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£100m for Clusters</a:t>
          </a:r>
        </a:p>
      </dsp:txBody>
      <dsp:txXfrm>
        <a:off x="5612013" y="1507719"/>
        <a:ext cx="1582089" cy="1725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BFADF-3F41-4DA5-B9C1-283E5BA869C4}">
      <dsp:nvSpPr>
        <dsp:cNvPr id="0" name=""/>
        <dsp:cNvSpPr/>
      </dsp:nvSpPr>
      <dsp:spPr>
        <a:xfrm>
          <a:off x="1054054" y="2840"/>
          <a:ext cx="2428373" cy="14570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4 Clusters in this wave</a:t>
          </a:r>
        </a:p>
      </dsp:txBody>
      <dsp:txXfrm>
        <a:off x="1054054" y="2840"/>
        <a:ext cx="2428373" cy="1457023"/>
      </dsp:txXfrm>
    </dsp:sp>
    <dsp:sp modelId="{75126D5A-979E-4D76-952F-A597F7374EED}">
      <dsp:nvSpPr>
        <dsp:cNvPr id="0" name=""/>
        <dsp:cNvSpPr/>
      </dsp:nvSpPr>
      <dsp:spPr>
        <a:xfrm>
          <a:off x="3725265" y="2840"/>
          <a:ext cx="2428373" cy="14570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2 more funding opportunities</a:t>
          </a:r>
        </a:p>
      </dsp:txBody>
      <dsp:txXfrm>
        <a:off x="3725265" y="2840"/>
        <a:ext cx="2428373" cy="1457023"/>
      </dsp:txXfrm>
    </dsp:sp>
    <dsp:sp modelId="{EECBD557-E1A0-4A64-80E7-8C19A5C9818F}">
      <dsp:nvSpPr>
        <dsp:cNvPr id="0" name=""/>
        <dsp:cNvSpPr/>
      </dsp:nvSpPr>
      <dsp:spPr>
        <a:xfrm>
          <a:off x="1054054" y="1702701"/>
          <a:ext cx="2428373" cy="14570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2 stage assessment process</a:t>
          </a:r>
        </a:p>
      </dsp:txBody>
      <dsp:txXfrm>
        <a:off x="1054054" y="1702701"/>
        <a:ext cx="2428373" cy="1457023"/>
      </dsp:txXfrm>
    </dsp:sp>
    <dsp:sp modelId="{95B989F2-9877-49E0-8DE9-89F7110093DB}">
      <dsp:nvSpPr>
        <dsp:cNvPr id="0" name=""/>
        <dsp:cNvSpPr/>
      </dsp:nvSpPr>
      <dsp:spPr>
        <a:xfrm>
          <a:off x="3725265" y="1702701"/>
          <a:ext cx="2428373" cy="1457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Portfolio balancing</a:t>
          </a:r>
        </a:p>
      </dsp:txBody>
      <dsp:txXfrm>
        <a:off x="3725265" y="1702701"/>
        <a:ext cx="2428373" cy="1457023"/>
      </dsp:txXfrm>
    </dsp:sp>
    <dsp:sp modelId="{84775ABB-0812-4D7B-B22D-D6A470EA39A0}">
      <dsp:nvSpPr>
        <dsp:cNvPr id="0" name=""/>
        <dsp:cNvSpPr/>
      </dsp:nvSpPr>
      <dsp:spPr>
        <a:xfrm>
          <a:off x="2389659" y="3402562"/>
          <a:ext cx="2428373" cy="1457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Programme delivery team</a:t>
          </a:r>
        </a:p>
      </dsp:txBody>
      <dsp:txXfrm>
        <a:off x="2389659" y="3402562"/>
        <a:ext cx="2428373" cy="1457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3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2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78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2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2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97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3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4C97-E52C-3049-BE3E-D3EA708DB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5B15D-D16B-F64B-B46A-EFE283C53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8C68B-C6B9-DC44-9760-25614405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9FAF5-4F2C-B24C-996B-D7EF562D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3CC4-4D71-B04F-B0E3-25DAF66D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0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549C-486D-FF40-B14B-F99B2DBB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701C2-40D9-4C42-A5D7-6EE6B373C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D437-FD69-4F44-AAB4-DC35B12AA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A71B-0476-9A4D-8BEE-FFEDC141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F08-F54F-4148-84AA-A3D27D73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5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91DF5D-41B8-FD4D-94E4-EC19A86C3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E02D1-07E5-DD4B-8F74-9DD253BD0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692F-7A8E-EB42-A356-7D74658D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00FE1-56B7-7F49-93A1-4DFA8DAB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8D252-A8A8-FB46-AE15-3E246C91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564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699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4C97-E52C-3049-BE3E-D3EA708DB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5B15D-D16B-F64B-B46A-EFE283C53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8C68B-C6B9-DC44-9760-25614405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9FAF5-4F2C-B24C-996B-D7EF562D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3CC4-4D71-B04F-B0E3-25DAF66D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55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72FD-258E-8C4E-A5E2-678DE6F3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49988-6528-A244-85DE-C68629E0B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A245-CD2D-6D47-BEF2-D3865ABD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F988B-8443-B346-B10E-C1E4E7B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4198C-A8FE-3745-BB96-61C65B59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4EB5-F6EC-9641-96FC-99C89984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706F0-0604-DF43-9963-28E5E68A8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9F219-EC34-6E4C-9541-F1EE1FC6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1A7E-BCEC-BD4E-8F55-19625BC6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28362-5A4D-DE44-962D-BB36CF5B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0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E6F3-450F-F043-A5BD-CC8427C9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F2552-19E0-4245-B028-C9950837C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4E9DD-9027-D948-BC70-74BAFA040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3EF1-7CCC-AC43-8660-1BE96253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8E4CD-C543-9F47-AD1B-A4BD97A4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3811D-D8B8-6E4D-BAB0-39047670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99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F773-72F1-8845-86EB-7E9FBC61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18BEB-F473-2244-9FA9-E0C1D7C1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2EDCC-4166-4C45-A7F0-0C30D62C7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7F902-1086-554B-80D4-00A3F8680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446AD-599A-7D4C-96A8-9741D9766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97BCD0-7DE0-754F-9C03-8A1B00D0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55DFF-1AB1-3E4C-B5B5-FE1C7DE7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9777C-863E-4B4C-AA5D-CA05A836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04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FB3A-7FCA-F849-9D58-465B639B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0F01D-8619-144C-9167-02B3A429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39B30-9ED0-8D4F-A69C-7DAB92CF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76A4B-0A35-5346-B445-AD214914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9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72FD-258E-8C4E-A5E2-678DE6F3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49988-6528-A244-85DE-C68629E0B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A245-CD2D-6D47-BEF2-D3865ABD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F988B-8443-B346-B10E-C1E4E7B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4198C-A8FE-3745-BB96-61C65B59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91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1319F-D983-7640-A21F-EB0A7AD6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224E3-92B5-0F41-BEDA-8CBE9179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7517D-763B-604A-A8E5-F4C1E392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69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88CA-8B3D-B649-B974-5617A400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D2EC1-D3DA-F24D-8983-6950C452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D6322-8D2A-9F48-B501-8E8860928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A8BFA-E81B-484A-955F-5B913F27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3A1D9-E33C-F944-ACB2-26D0FEC2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FA49-3E43-B644-B99F-A63D98A4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2FED-1782-9F4D-BEAC-D313DC8A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CF2811-7E8C-5647-9C45-3CFFA1EFE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8430-5629-9245-9C1A-0FF7B0987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1C17E-69DC-7C47-9DFB-AED1A4C0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9807-0CFB-014A-B7B9-F803FB2A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572C9-E906-9044-AE9E-AE772E03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4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549C-486D-FF40-B14B-F99B2DBB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701C2-40D9-4C42-A5D7-6EE6B373C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D437-FD69-4F44-AAB4-DC35B12AA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A71B-0476-9A4D-8BEE-FFEDC141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F08-F54F-4148-84AA-A3D27D73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7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91DF5D-41B8-FD4D-94E4-EC19A86C3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E02D1-07E5-DD4B-8F74-9DD253BD0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692F-7A8E-EB42-A356-7D74658D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00FE1-56B7-7F49-93A1-4DFA8DAB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8D252-A8A8-FB46-AE15-3E246C91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4EB5-F6EC-9641-96FC-99C89984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706F0-0604-DF43-9963-28E5E68A8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9F219-EC34-6E4C-9541-F1EE1FC6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1A7E-BCEC-BD4E-8F55-19625BC6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28362-5A4D-DE44-962D-BB36CF5B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9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E6F3-450F-F043-A5BD-CC8427C9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F2552-19E0-4245-B028-C9950837C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4E9DD-9027-D948-BC70-74BAFA040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3EF1-7CCC-AC43-8660-1BE96253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8E4CD-C543-9F47-AD1B-A4BD97A4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3811D-D8B8-6E4D-BAB0-39047670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F773-72F1-8845-86EB-7E9FBC61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18BEB-F473-2244-9FA9-E0C1D7C1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2EDCC-4166-4C45-A7F0-0C30D62C7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7F902-1086-554B-80D4-00A3F8680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446AD-599A-7D4C-96A8-9741D9766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97BCD0-7DE0-754F-9C03-8A1B00D0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55DFF-1AB1-3E4C-B5B5-FE1C7DE7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9777C-863E-4B4C-AA5D-CA05A836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FB3A-7FCA-F849-9D58-465B639B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0F01D-8619-144C-9167-02B3A429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39B30-9ED0-8D4F-A69C-7DAB92CF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76A4B-0A35-5346-B445-AD214914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1319F-D983-7640-A21F-EB0A7AD6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224E3-92B5-0F41-BEDA-8CBE9179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7517D-763B-604A-A8E5-F4C1E392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88CA-8B3D-B649-B974-5617A400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D2EC1-D3DA-F24D-8983-6950C452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D6322-8D2A-9F48-B501-8E8860928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A8BFA-E81B-484A-955F-5B913F27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3A1D9-E33C-F944-ACB2-26D0FEC2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FA49-3E43-B644-B99F-A63D98A4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3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2FED-1782-9F4D-BEAC-D313DC8A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CF2811-7E8C-5647-9C45-3CFFA1EFE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8430-5629-9245-9C1A-0FF7B0987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1C17E-69DC-7C47-9DFB-AED1A4C0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9807-0CFB-014A-B7B9-F803FB2A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572C9-E906-9044-AE9E-AE772E03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4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45CCF2C-0D15-9448-A6A1-353286CD422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0530" y="5806281"/>
            <a:ext cx="2172541" cy="5500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76B33-6306-7840-BD98-2C8991D4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94B57-90DE-D14B-AF38-76C4DB81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7AF3-C0F4-BA48-9968-389B2BEB1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FA161-4967-6941-A41F-DC50A75AA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981D8-5409-BA46-B95F-71717C48F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2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76B33-6306-7840-BD98-2C8991D4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94B57-90DE-D14B-AF38-76C4DB81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7AF3-C0F4-BA48-9968-389B2BEB1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784E-FB1D-8848-9658-18C338C11CD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FA161-4967-6941-A41F-DC50A75AA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981D8-5409-BA46-B95F-71717C48F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B25D-501D-054B-935A-165C9535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3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F1BF03-9DE2-9F4B-9AD9-582062772069}"/>
              </a:ext>
            </a:extLst>
          </p:cNvPr>
          <p:cNvSpPr txBox="1"/>
          <p:nvPr userDrawn="1"/>
        </p:nvSpPr>
        <p:spPr>
          <a:xfrm>
            <a:off x="392951" y="1298640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endParaRPr lang="en-US" sz="4400" b="1" spc="-15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99456C-1FA8-BC4E-A5D7-465A11C92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5"/>
            <a:ext cx="2081789" cy="5270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AE1B6-4CAC-C14E-8091-C44A66348EB8}"/>
              </a:ext>
            </a:extLst>
          </p:cNvPr>
          <p:cNvSpPr/>
          <p:nvPr userDrawn="1"/>
        </p:nvSpPr>
        <p:spPr>
          <a:xfrm>
            <a:off x="515937" y="2336179"/>
            <a:ext cx="2081790" cy="1845528"/>
          </a:xfrm>
          <a:prstGeom prst="rect">
            <a:avLst/>
          </a:prstGeom>
          <a:solidFill>
            <a:srgbClr val="2E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D28C26-11C2-0E4B-8571-A630A998A574}"/>
              </a:ext>
            </a:extLst>
          </p:cNvPr>
          <p:cNvSpPr/>
          <p:nvPr userDrawn="1"/>
        </p:nvSpPr>
        <p:spPr>
          <a:xfrm>
            <a:off x="2782423" y="2336179"/>
            <a:ext cx="2081790" cy="1845528"/>
          </a:xfrm>
          <a:prstGeom prst="rect">
            <a:avLst/>
          </a:prstGeom>
          <a:solidFill>
            <a:srgbClr val="FBB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53A01D-8384-7C44-A2A0-B7A9E325C302}"/>
              </a:ext>
            </a:extLst>
          </p:cNvPr>
          <p:cNvSpPr/>
          <p:nvPr userDrawn="1"/>
        </p:nvSpPr>
        <p:spPr>
          <a:xfrm>
            <a:off x="5048908" y="2336179"/>
            <a:ext cx="2081790" cy="1845528"/>
          </a:xfrm>
          <a:prstGeom prst="rect">
            <a:avLst/>
          </a:prstGeom>
          <a:solidFill>
            <a:srgbClr val="F0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152F0-F6A2-634D-B0B5-1F35FF95F364}"/>
              </a:ext>
            </a:extLst>
          </p:cNvPr>
          <p:cNvSpPr/>
          <p:nvPr userDrawn="1"/>
        </p:nvSpPr>
        <p:spPr>
          <a:xfrm>
            <a:off x="7315393" y="2336179"/>
            <a:ext cx="2081790" cy="1845528"/>
          </a:xfrm>
          <a:prstGeom prst="rect">
            <a:avLst/>
          </a:prstGeom>
          <a:solidFill>
            <a:srgbClr val="92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3CC39-6DAC-0644-80E0-A170DE9B5981}"/>
              </a:ext>
            </a:extLst>
          </p:cNvPr>
          <p:cNvSpPr/>
          <p:nvPr userDrawn="1"/>
        </p:nvSpPr>
        <p:spPr>
          <a:xfrm>
            <a:off x="9581879" y="2336179"/>
            <a:ext cx="2081790" cy="1845528"/>
          </a:xfrm>
          <a:prstGeom prst="rect">
            <a:avLst/>
          </a:prstGeom>
          <a:solidFill>
            <a:srgbClr val="62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7B5AD-070E-8E4F-AEFF-39DE6A4FCCFF}"/>
              </a:ext>
            </a:extLst>
          </p:cNvPr>
          <p:cNvSpPr txBox="1"/>
          <p:nvPr userDrawn="1"/>
        </p:nvSpPr>
        <p:spPr>
          <a:xfrm>
            <a:off x="449031" y="4343400"/>
            <a:ext cx="122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626262"/>
                </a:solidFill>
              </a:rPr>
              <a:t>#2E2D62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FD4A03-A6B2-BF45-9439-B62E90EF458C}"/>
              </a:ext>
            </a:extLst>
          </p:cNvPr>
          <p:cNvSpPr txBox="1"/>
          <p:nvPr userDrawn="1"/>
        </p:nvSpPr>
        <p:spPr>
          <a:xfrm>
            <a:off x="2690426" y="4343400"/>
            <a:ext cx="122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626262"/>
                </a:solidFill>
              </a:rPr>
              <a:t>#FBBB10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F1750-4589-584A-9B9E-FBB798EC7E32}"/>
              </a:ext>
            </a:extLst>
          </p:cNvPr>
          <p:cNvSpPr txBox="1"/>
          <p:nvPr userDrawn="1"/>
        </p:nvSpPr>
        <p:spPr>
          <a:xfrm>
            <a:off x="4976426" y="4343400"/>
            <a:ext cx="122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626262"/>
                </a:solidFill>
              </a:rPr>
              <a:t>#F08900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3A586-E5B1-0648-9E59-D00B8CBBD547}"/>
              </a:ext>
            </a:extLst>
          </p:cNvPr>
          <p:cNvSpPr txBox="1"/>
          <p:nvPr userDrawn="1"/>
        </p:nvSpPr>
        <p:spPr>
          <a:xfrm>
            <a:off x="7217821" y="4343400"/>
            <a:ext cx="122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626262"/>
                </a:solidFill>
              </a:rPr>
              <a:t>#923D9D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0A81F1-FD40-4E4F-A820-BE77387C7693}"/>
              </a:ext>
            </a:extLst>
          </p:cNvPr>
          <p:cNvSpPr txBox="1"/>
          <p:nvPr userDrawn="1"/>
        </p:nvSpPr>
        <p:spPr>
          <a:xfrm>
            <a:off x="9503821" y="4343400"/>
            <a:ext cx="122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626262"/>
                </a:solidFill>
              </a:rPr>
              <a:t>#626262</a:t>
            </a:r>
          </a:p>
        </p:txBody>
      </p:sp>
    </p:spTree>
    <p:extLst>
      <p:ext uri="{BB962C8B-B14F-4D97-AF65-F5344CB8AC3E}">
        <p14:creationId xmlns:p14="http://schemas.microsoft.com/office/powerpoint/2010/main" val="60068060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cover.ukri.org/research-and-innovation-powering-the-creative-industries/" TargetMode="External"/><Relationship Id="rId7" Type="http://schemas.openxmlformats.org/officeDocument/2006/relationships/hyperlink" Target="https://www.gov.uk/government/publications/creative-industries-sector-plan" TargetMode="External"/><Relationship Id="rId2" Type="http://schemas.openxmlformats.org/officeDocument/2006/relationships/hyperlink" Target="https://www.ukri.org/blog/creative-industries-clusters-the-next-chapter-in-a-uk-success-s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kri.org/publications/evaluation-of-the-creative-industries-clusters-programme/" TargetMode="External"/><Relationship Id="rId5" Type="http://schemas.openxmlformats.org/officeDocument/2006/relationships/hyperlink" Target="https://gbr01.safelinks.protection.outlook.com/?url=https%3A%2F%2Fwww.ukri.org%2Fblog%2Fwelcoming-the-creative-industries-sector-vision%2F&amp;data=05%7C02%7CCatherine.Kerfoot%40ahrc.ukri.org%7C11119dea4c764df1248308dc3dcb756f%7C8bb7e08edaa44a8e927efca38db04b7e%7C0%7C0%7C638453191246934835%7CUnknown%7CTWFpbGZsb3d8eyJWIjoiMC4wLjAwMDAiLCJQIjoiV2luMzIiLCJBTiI6Ik1haWwiLCJXVCI6Mn0%3D%7C0%7C%7C%7C&amp;sdata=c4JtOnj4J3DPW9hvd9s4HpVPZ2PwO3OsGFdNSPhLXOg%3D&amp;reserved=0" TargetMode="External"/><Relationship Id="rId4" Type="http://schemas.openxmlformats.org/officeDocument/2006/relationships/hyperlink" Target="https://www.ukri.org/blog/voices-how-our-creative-industries-make-society-bette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18DF7D-0E17-E744-8B72-1921CFF057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5"/>
            <a:ext cx="3837214" cy="97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1982CB-549F-764D-A279-4A912B560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D2A52-AC99-0E4C-BF53-4283AD7FA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940050"/>
            <a:ext cx="6489700" cy="97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F65B9C-792A-8F31-312D-E1C5C9F8A5E5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8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things you need to know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27465" y="1401194"/>
            <a:ext cx="107194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3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stage sections </a:t>
            </a:r>
            <a:r>
              <a:rPr lang="en-GB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(subject to change)</a:t>
            </a:r>
          </a:p>
          <a:p>
            <a:pPr algn="l"/>
            <a:endParaRPr lang="en-GB" sz="2400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– geography and sub-sector etc…</a:t>
            </a:r>
          </a:p>
          <a:p>
            <a:pPr lvl="1" algn="l"/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that needs solving</a:t>
            </a:r>
          </a:p>
          <a:p>
            <a:pPr lvl="1" algn="l"/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and how established they are</a:t>
            </a:r>
          </a:p>
          <a:p>
            <a:pPr lvl="1" algn="l"/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Co-investment – what’s the buy-in from your partners/network</a:t>
            </a:r>
          </a:p>
          <a:p>
            <a:pPr lvl="1" algn="l"/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 – strategic alignment</a:t>
            </a:r>
          </a:p>
          <a:p>
            <a:pPr fontAlgn="base">
              <a:spcAft>
                <a:spcPts val="1000"/>
              </a:spcAft>
            </a:pPr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ABD79-2AB4-161B-5F32-61008FB3C620}"/>
              </a:ext>
            </a:extLst>
          </p:cNvPr>
          <p:cNvSpPr txBox="1"/>
          <p:nvPr/>
        </p:nvSpPr>
        <p:spPr>
          <a:xfrm>
            <a:off x="5085347" y="6328152"/>
            <a:ext cx="260132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320254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6F50-44CF-168B-C8F5-28DA787F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93" y="365125"/>
            <a:ext cx="10515600" cy="805468"/>
          </a:xfrm>
        </p:spPr>
        <p:txBody>
          <a:bodyPr>
            <a:normAutofit/>
          </a:bodyPr>
          <a:lstStyle/>
          <a:p>
            <a:r>
              <a:rPr lang="en-GB" sz="3600">
                <a:latin typeface="Arial"/>
                <a:cs typeface="Arial"/>
              </a:rPr>
              <a:t>Sources of further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87B6F-353A-C229-0144-2F0A36BA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93" y="1414386"/>
            <a:ext cx="10539791" cy="4186314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GB" sz="2000">
                <a:latin typeface="Arial"/>
                <a:cs typeface="Arial"/>
              </a:rPr>
              <a:t>UKRI Blog </a:t>
            </a:r>
            <a:r>
              <a:rPr lang="en-GB" sz="200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https://www.ukri.org/blog/creative-industries-clusters-the-next-chapter-in-a-uk-success-story/</a:t>
            </a:r>
            <a:r>
              <a:rPr lang="en-GB" sz="2000">
                <a:latin typeface="Arial"/>
                <a:cs typeface="Arial"/>
              </a:rPr>
              <a:t> </a:t>
            </a:r>
          </a:p>
          <a:p>
            <a:pPr fontAlgn="base"/>
            <a:r>
              <a:rPr lang="en-GB" sz="2000">
                <a:latin typeface="Arial"/>
                <a:cs typeface="Arial"/>
              </a:rPr>
              <a:t>Creative Clusters Impact Brochure </a:t>
            </a:r>
            <a:r>
              <a:rPr lang="en-GB" sz="200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</a:t>
            </a:r>
            <a:r>
              <a:rPr lang="en-GB" sz="2000" b="0" i="0"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</a:t>
            </a:r>
            <a:r>
              <a:rPr lang="en-GB" sz="200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 powering </a:t>
            </a:r>
            <a:r>
              <a:rPr lang="en-GB" sz="2000" b="0" i="0"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r>
              <a:rPr lang="en-GB" sz="200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Industries (ukri.org)</a:t>
            </a:r>
            <a:endParaRPr lang="en-US" sz="2000"/>
          </a:p>
          <a:p>
            <a:r>
              <a:rPr lang="en-GB" sz="2000">
                <a:latin typeface="Arial"/>
                <a:cs typeface="Arial"/>
              </a:rPr>
              <a:t>UKRI Blog </a:t>
            </a:r>
            <a:r>
              <a:rPr lang="en-GB" sz="2000" u="sng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https://www.ukri.org/blog/voices-how-our-creative-industries-make-society-better</a:t>
            </a:r>
            <a:r>
              <a:rPr lang="en-GB" sz="2000" b="0" i="0" u="sng">
                <a:effectLst/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2000"/>
          </a:p>
          <a:p>
            <a:r>
              <a:rPr lang="en-GB" sz="2000">
                <a:latin typeface="Arial"/>
                <a:cs typeface="Arial"/>
              </a:rPr>
              <a:t>UKRI Blog </a:t>
            </a:r>
            <a:r>
              <a:rPr lang="en-GB" sz="200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https://www.ukri.org/blog/welcoming-the-creative-industries-sector-vision/</a:t>
            </a:r>
          </a:p>
          <a:p>
            <a:r>
              <a:rPr lang="en-GB" sz="2000">
                <a:latin typeface="Arial"/>
                <a:cs typeface="Arial"/>
              </a:rPr>
              <a:t>Clusters Programme Evaluation </a:t>
            </a:r>
            <a:r>
              <a:rPr lang="en-GB" sz="2000"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https://www.ukri.org/publications/evaluation-of-the-creative-industries-clusters-programme/</a:t>
            </a:r>
            <a:r>
              <a:rPr lang="en-GB" sz="2000">
                <a:latin typeface="Arial"/>
                <a:cs typeface="Arial"/>
              </a:rPr>
              <a:t> </a:t>
            </a:r>
          </a:p>
          <a:p>
            <a:r>
              <a:rPr lang="en-GB" sz="2000">
                <a:latin typeface="Arial"/>
                <a:cs typeface="Arial"/>
              </a:rPr>
              <a:t>DCMS Creative Industries Sector Plan </a:t>
            </a:r>
            <a:r>
              <a:rPr lang="en-GB" sz="2000"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https://www.gov.uk/government/publications/creative-industries-sector-plan</a:t>
            </a:r>
            <a:endParaRPr lang="en-GB" sz="2000">
              <a:latin typeface="Arial"/>
              <a:cs typeface="Arial"/>
            </a:endParaRPr>
          </a:p>
          <a:p>
            <a:endParaRPr lang="en-GB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9EF57-2B92-EEDA-4EB3-3924629A0B16}"/>
              </a:ext>
            </a:extLst>
          </p:cNvPr>
          <p:cNvSpPr txBox="1"/>
          <p:nvPr/>
        </p:nvSpPr>
        <p:spPr>
          <a:xfrm>
            <a:off x="5085347" y="6328152"/>
            <a:ext cx="260132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223568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B0E2C-9968-A744-BB03-B22D105C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E524F-6B0D-0B43-90FC-89092341D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906075" y="-312234"/>
            <a:ext cx="12727259" cy="7159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89081-A8A8-AA40-8854-2873E34EEE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5779"/>
            <a:ext cx="3837214" cy="9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5C2BA-5EEB-BA44-A9A6-577383C8CA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55" t="37778" r="28636" b="37980"/>
          <a:stretch/>
        </p:blipFill>
        <p:spPr>
          <a:xfrm>
            <a:off x="1274618" y="2590800"/>
            <a:ext cx="7426037" cy="1662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7DBBD5-2420-FAB7-8788-A7583D75388B}"/>
              </a:ext>
            </a:extLst>
          </p:cNvPr>
          <p:cNvSpPr txBox="1"/>
          <p:nvPr/>
        </p:nvSpPr>
        <p:spPr>
          <a:xfrm>
            <a:off x="5085347" y="6328152"/>
            <a:ext cx="260132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55E2D5-1DC1-0641-925E-B74A8F7EFC02}"/>
              </a:ext>
            </a:extLst>
          </p:cNvPr>
          <p:cNvSpPr/>
          <p:nvPr/>
        </p:nvSpPr>
        <p:spPr>
          <a:xfrm>
            <a:off x="973969" y="5904254"/>
            <a:ext cx="4306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Arts and Humanities Research Council</a:t>
            </a:r>
            <a:endParaRPr lang="en-GB" sz="160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631123" y="5904254"/>
            <a:ext cx="163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AHRCpress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091" y="5868508"/>
            <a:ext cx="444002" cy="437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A36769-23E3-6A4E-9EB5-5EDB1559F4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5779"/>
            <a:ext cx="3837214" cy="971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24004B-DE70-A240-8435-83F4E9E4AAFF}"/>
              </a:ext>
            </a:extLst>
          </p:cNvPr>
          <p:cNvSpPr/>
          <p:nvPr/>
        </p:nvSpPr>
        <p:spPr>
          <a:xfrm>
            <a:off x="7939425" y="5904254"/>
            <a:ext cx="163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AHRCpress</a:t>
            </a:r>
            <a:endParaRPr lang="en-GB" sz="160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51A64-C358-424A-8B76-27D47F1FE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286" y="5865567"/>
            <a:ext cx="440215" cy="440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75C17B-FB40-FE43-996E-A04827C0E7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538" y="2813050"/>
            <a:ext cx="7442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1F2E66-F008-C348-9F4B-D2038DAC8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93"/>
          <a:stretch/>
        </p:blipFill>
        <p:spPr>
          <a:xfrm>
            <a:off x="5887844" y="0"/>
            <a:ext cx="63041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613B8-2AEA-DC4D-B25A-0BBE276711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5779"/>
            <a:ext cx="3837214" cy="971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6" y="2160730"/>
            <a:ext cx="831659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Industries Clusters: Wave 2 funding opportunity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88649" y="3833583"/>
            <a:ext cx="57456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webinar</a:t>
            </a:r>
          </a:p>
          <a:p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2025</a:t>
            </a:r>
          </a:p>
          <a:p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FF427B-F033-F047-B259-9E2E7DD35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51" t="1887" r="3118" b="118"/>
          <a:stretch/>
        </p:blipFill>
        <p:spPr>
          <a:xfrm>
            <a:off x="2923309" y="0"/>
            <a:ext cx="926869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C8D38F-82D1-8148-A5E0-4B91A4194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66DC9-76C9-5140-A7C4-B9B833C488D1}"/>
              </a:ext>
            </a:extLst>
          </p:cNvPr>
          <p:cNvSpPr txBox="1"/>
          <p:nvPr/>
        </p:nvSpPr>
        <p:spPr>
          <a:xfrm>
            <a:off x="423748" y="1380700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the Clusters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BDC0C-5E44-914B-85A5-07AF5BC1B9B6}"/>
              </a:ext>
            </a:extLst>
          </p:cNvPr>
          <p:cNvSpPr txBox="1"/>
          <p:nvPr/>
        </p:nvSpPr>
        <p:spPr>
          <a:xfrm>
            <a:off x="423748" y="2408947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Scope, Criteria and 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D7155-AB0C-D84C-8261-743120695688}"/>
              </a:ext>
            </a:extLst>
          </p:cNvPr>
          <p:cNvSpPr txBox="1"/>
          <p:nvPr/>
        </p:nvSpPr>
        <p:spPr>
          <a:xfrm>
            <a:off x="423748" y="3437194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031FC-5C47-AB47-A1A8-0701484C0E42}"/>
              </a:ext>
            </a:extLst>
          </p:cNvPr>
          <p:cNvSpPr txBox="1"/>
          <p:nvPr/>
        </p:nvSpPr>
        <p:spPr>
          <a:xfrm>
            <a:off x="423748" y="4465442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spc="-1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Additional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E8603-51D4-7C45-829A-9AE25E5A2E4F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6B479-F77F-5644-981D-DFFAC1C29512}"/>
              </a:ext>
            </a:extLst>
          </p:cNvPr>
          <p:cNvSpPr txBox="1"/>
          <p:nvPr/>
        </p:nvSpPr>
        <p:spPr>
          <a:xfrm>
            <a:off x="8563232" y="15445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D65B2-C8A2-DE4C-1103-8E873B01604C}"/>
              </a:ext>
            </a:extLst>
          </p:cNvPr>
          <p:cNvSpPr txBox="1"/>
          <p:nvPr/>
        </p:nvSpPr>
        <p:spPr>
          <a:xfrm>
            <a:off x="551503" y="5847165"/>
            <a:ext cx="6208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218569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27E44C3-C7A9-CB7A-6795-3A63E01DE5C8}"/>
              </a:ext>
            </a:extLst>
          </p:cNvPr>
          <p:cNvSpPr/>
          <p:nvPr/>
        </p:nvSpPr>
        <p:spPr>
          <a:xfrm>
            <a:off x="8001777" y="1114623"/>
            <a:ext cx="3786883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defRPr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investment: 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attracted an additional £5 for every £1 of AHRC spend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grew the economy and the skills base across the sector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the value of university-led R&amp;D in a sector that makes up 6% of UK economic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90FDB-5224-17EC-61CE-D7D5313F526D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overview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0AFBDE-44B5-972A-1FE8-E3FA1CF5D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729954"/>
              </p:ext>
            </p:extLst>
          </p:nvPr>
        </p:nvGraphicFramePr>
        <p:xfrm>
          <a:off x="403340" y="1060284"/>
          <a:ext cx="7283335" cy="474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544279-AF38-719A-841A-D941B3091DA9}"/>
              </a:ext>
            </a:extLst>
          </p:cNvPr>
          <p:cNvSpPr txBox="1"/>
          <p:nvPr/>
        </p:nvSpPr>
        <p:spPr>
          <a:xfrm>
            <a:off x="5085347" y="6328152"/>
            <a:ext cx="260132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174887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288275-2FA5-564F-87D1-D588139B106D}"/>
              </a:ext>
            </a:extLst>
          </p:cNvPr>
          <p:cNvSpPr/>
          <p:nvPr/>
        </p:nvSpPr>
        <p:spPr>
          <a:xfrm>
            <a:off x="6515024" y="1015769"/>
            <a:ext cx="5572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together </a:t>
            </a:r>
            <a:r>
              <a:rPr lang="en-GB" sz="24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universities, businesses, local and regional policymakers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funders</a:t>
            </a:r>
          </a:p>
          <a:p>
            <a:pPr fontAlgn="base">
              <a:defRPr/>
            </a:pPr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GB" sz="24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driven commercial opportunities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regional capabilities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real world impacts via devolved funding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fontAlgn="base">
              <a:defRPr/>
            </a:pPr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to </a:t>
            </a:r>
            <a:r>
              <a:rPr lang="en-GB" sz="24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co-investment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creation of </a:t>
            </a:r>
            <a:r>
              <a:rPr lang="en-GB" sz="24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jobs, skills, products and experiences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Cluster?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1C8E56C-4B13-B6CF-5A31-20B8AFCAA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05" y="1232354"/>
            <a:ext cx="5373859" cy="4553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FA41D4-2B7D-9F49-12C6-DD87E2D02FE1}"/>
              </a:ext>
            </a:extLst>
          </p:cNvPr>
          <p:cNvSpPr txBox="1"/>
          <p:nvPr/>
        </p:nvSpPr>
        <p:spPr>
          <a:xfrm>
            <a:off x="5085347" y="6328152"/>
            <a:ext cx="260132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124335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and Criteria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1" y="1441462"/>
            <a:ext cx="91360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 the geographical reach of the Clusters portfolio </a:t>
            </a:r>
          </a:p>
          <a:p>
            <a:pPr fontAlgn="base"/>
            <a:endParaRPr lang="en-GB" sz="20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cluster model into sub-sectors and challenges not addressed in cohort 1</a:t>
            </a:r>
          </a:p>
          <a:p>
            <a:pPr fontAlgn="base"/>
            <a:endParaRPr lang="en-GB" sz="2000" b="1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the delivery of the UK’s Creative Industries Sector Plan</a:t>
            </a:r>
          </a:p>
          <a:p>
            <a:pPr fontAlgn="base"/>
            <a:endParaRPr lang="en-GB" sz="20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address known sector challenges as part of their work</a:t>
            </a:r>
          </a:p>
          <a:p>
            <a:pPr fontAlgn="base"/>
            <a:endParaRPr lang="en-GB" sz="20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756E5-FD67-A104-9C4A-F44226DA37B1}"/>
              </a:ext>
            </a:extLst>
          </p:cNvPr>
          <p:cNvSpPr/>
          <p:nvPr/>
        </p:nvSpPr>
        <p:spPr>
          <a:xfrm>
            <a:off x="9292281" y="1351508"/>
            <a:ext cx="395416" cy="13559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2B7550-EC06-C9F4-CD1F-A736124E4AFA}"/>
              </a:ext>
            </a:extLst>
          </p:cNvPr>
          <p:cNvSpPr/>
          <p:nvPr/>
        </p:nvSpPr>
        <p:spPr>
          <a:xfrm>
            <a:off x="10008974" y="1461093"/>
            <a:ext cx="1631405" cy="113682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Or both!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B320FB-D735-C11C-C5FD-F5AE2FF380CE}"/>
              </a:ext>
            </a:extLst>
          </p:cNvPr>
          <p:cNvGrpSpPr/>
          <p:nvPr/>
        </p:nvGrpSpPr>
        <p:grpSpPr>
          <a:xfrm>
            <a:off x="6097581" y="4630623"/>
            <a:ext cx="2252404" cy="1351442"/>
            <a:chOff x="2477644" y="1755492"/>
            <a:chExt cx="2252404" cy="13514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652BA0-FDAF-9554-253C-DCF28B1E62FA}"/>
                </a:ext>
              </a:extLst>
            </p:cNvPr>
            <p:cNvSpPr/>
            <p:nvPr/>
          </p:nvSpPr>
          <p:spPr>
            <a:xfrm>
              <a:off x="2477644" y="1755492"/>
              <a:ext cx="2252404" cy="13514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3C20C0-2813-74D0-089A-036410B9CE99}"/>
                </a:ext>
              </a:extLst>
            </p:cNvPr>
            <p:cNvSpPr txBox="1"/>
            <p:nvPr/>
          </p:nvSpPr>
          <p:spPr>
            <a:xfrm>
              <a:off x="2477644" y="1755492"/>
              <a:ext cx="2252404" cy="1351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/>
                <a:t>Strategic alignment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BE32E9-2BF3-DDF5-E11E-046CCE067E9D}"/>
              </a:ext>
            </a:extLst>
          </p:cNvPr>
          <p:cNvGrpSpPr/>
          <p:nvPr/>
        </p:nvGrpSpPr>
        <p:grpSpPr>
          <a:xfrm>
            <a:off x="8632385" y="4630623"/>
            <a:ext cx="2252404" cy="1351442"/>
            <a:chOff x="4955288" y="1755492"/>
            <a:chExt cx="2252404" cy="135144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8384D6-B88B-DE54-447D-48E4ECEFA878}"/>
                </a:ext>
              </a:extLst>
            </p:cNvPr>
            <p:cNvSpPr/>
            <p:nvPr/>
          </p:nvSpPr>
          <p:spPr>
            <a:xfrm>
              <a:off x="4955288" y="1755492"/>
              <a:ext cx="2252404" cy="13514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DB5550-C3E0-7948-42BE-574034518715}"/>
                </a:ext>
              </a:extLst>
            </p:cNvPr>
            <p:cNvSpPr txBox="1"/>
            <p:nvPr/>
          </p:nvSpPr>
          <p:spPr>
            <a:xfrm>
              <a:off x="4955288" y="1755492"/>
              <a:ext cx="2252404" cy="1351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/>
                <a:t>Co-investment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1D23B3B-9B97-4176-7726-5FC4D1B14130}"/>
              </a:ext>
            </a:extLst>
          </p:cNvPr>
          <p:cNvSpPr txBox="1"/>
          <p:nvPr/>
        </p:nvSpPr>
        <p:spPr>
          <a:xfrm>
            <a:off x="5085347" y="6328152"/>
            <a:ext cx="260132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366663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883C53-76E8-BEFE-7017-A46C37E74A17}"/>
              </a:ext>
            </a:extLst>
          </p:cNvPr>
          <p:cNvGrpSpPr/>
          <p:nvPr/>
        </p:nvGrpSpPr>
        <p:grpSpPr>
          <a:xfrm>
            <a:off x="1002634" y="1427870"/>
            <a:ext cx="3045600" cy="2628000"/>
            <a:chOff x="-255124" y="1548249"/>
            <a:chExt cx="3045600" cy="2628000"/>
          </a:xfrm>
          <a:solidFill>
            <a:schemeClr val="accent2"/>
          </a:solidFill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C6A1558-44A3-EC65-3656-D3ED50F3D85D}"/>
                </a:ext>
              </a:extLst>
            </p:cNvPr>
            <p:cNvSpPr/>
            <p:nvPr/>
          </p:nvSpPr>
          <p:spPr>
            <a:xfrm>
              <a:off x="-255124" y="1548249"/>
              <a:ext cx="3045600" cy="2628000"/>
            </a:xfrm>
            <a:prstGeom prst="hexagon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A6C53A-0DD3-F9FC-C902-93BA605C0873}"/>
                </a:ext>
              </a:extLst>
            </p:cNvPr>
            <p:cNvSpPr txBox="1"/>
            <p:nvPr/>
          </p:nvSpPr>
          <p:spPr>
            <a:xfrm>
              <a:off x="202640" y="2323640"/>
              <a:ext cx="2130072" cy="10772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>
                  <a:solidFill>
                    <a:schemeClr val="bg1"/>
                  </a:solidFill>
                </a:rPr>
                <a:t>Generate economic growth, new jobs, and social &amp; cultural benefits.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4501EA-44E4-5DB0-8799-2FC8485CFCD9}"/>
              </a:ext>
            </a:extLst>
          </p:cNvPr>
          <p:cNvGrpSpPr/>
          <p:nvPr/>
        </p:nvGrpSpPr>
        <p:grpSpPr>
          <a:xfrm>
            <a:off x="3523765" y="63069"/>
            <a:ext cx="3045600" cy="2628000"/>
            <a:chOff x="2662522" y="615466"/>
            <a:chExt cx="3045600" cy="2628000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F2F8BA4-9458-6884-7E35-2B995B7856A2}"/>
                </a:ext>
              </a:extLst>
            </p:cNvPr>
            <p:cNvSpPr/>
            <p:nvPr/>
          </p:nvSpPr>
          <p:spPr>
            <a:xfrm>
              <a:off x="2662522" y="615466"/>
              <a:ext cx="3045600" cy="2628000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CA686D-C41B-D17F-FA35-6979623017D7}"/>
                </a:ext>
              </a:extLst>
            </p:cNvPr>
            <p:cNvSpPr txBox="1"/>
            <p:nvPr/>
          </p:nvSpPr>
          <p:spPr>
            <a:xfrm>
              <a:off x="3045334" y="1144636"/>
              <a:ext cx="227997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</a:rPr>
                <a:t>Create an ecosystem for new and experimental creative content, products, services and experiences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66C837-E782-9168-12E5-2B91B8D8C5B6}"/>
              </a:ext>
            </a:extLst>
          </p:cNvPr>
          <p:cNvGrpSpPr/>
          <p:nvPr/>
        </p:nvGrpSpPr>
        <p:grpSpPr>
          <a:xfrm>
            <a:off x="3503791" y="2771124"/>
            <a:ext cx="3045600" cy="2674800"/>
            <a:chOff x="2635419" y="3475722"/>
            <a:chExt cx="3045600" cy="2674800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50A4B7BD-9863-5FAA-1398-DCFBE8ACF796}"/>
                </a:ext>
              </a:extLst>
            </p:cNvPr>
            <p:cNvSpPr/>
            <p:nvPr/>
          </p:nvSpPr>
          <p:spPr>
            <a:xfrm>
              <a:off x="2635419" y="3475722"/>
              <a:ext cx="3045600" cy="2674800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40BAA5-6345-C0F4-7A2B-5DD6A6406A8D}"/>
                </a:ext>
              </a:extLst>
            </p:cNvPr>
            <p:cNvSpPr txBox="1"/>
            <p:nvPr/>
          </p:nvSpPr>
          <p:spPr>
            <a:xfrm>
              <a:off x="2972823" y="3905181"/>
              <a:ext cx="237079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</a:rPr>
                <a:t>Generate long-term, strategic, applied research partnerships between creative enterprises, HEI’s and other sectoral or local stakeholders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A5E404-05B1-5CAB-CBC3-DE996356885E}"/>
              </a:ext>
            </a:extLst>
          </p:cNvPr>
          <p:cNvGrpSpPr/>
          <p:nvPr/>
        </p:nvGrpSpPr>
        <p:grpSpPr>
          <a:xfrm>
            <a:off x="8493914" y="85119"/>
            <a:ext cx="3044825" cy="2628900"/>
            <a:chOff x="6810374" y="442039"/>
            <a:chExt cx="3044825" cy="2628900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C792BDB7-90B1-DC23-C358-06C44E46A154}"/>
                </a:ext>
              </a:extLst>
            </p:cNvPr>
            <p:cNvSpPr/>
            <p:nvPr/>
          </p:nvSpPr>
          <p:spPr>
            <a:xfrm>
              <a:off x="6810374" y="442039"/>
              <a:ext cx="3044825" cy="262890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A49C7E-0DBF-8C65-DE85-A3783FC6796F}"/>
                </a:ext>
              </a:extLst>
            </p:cNvPr>
            <p:cNvSpPr txBox="1"/>
            <p:nvPr/>
          </p:nvSpPr>
          <p:spPr>
            <a:xfrm>
              <a:off x="7147001" y="1094770"/>
              <a:ext cx="23715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600" b="1">
                  <a:solidFill>
                    <a:schemeClr val="bg1"/>
                  </a:solidFill>
                </a:defRPr>
              </a:lvl1pPr>
            </a:lstStyle>
            <a:p>
              <a:r>
                <a:rPr lang="en-GB"/>
                <a:t>Address key EDI challenges for the creative sector, through applied research programmes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7ED7D7-2637-4363-E946-602E48DA4343}"/>
              </a:ext>
            </a:extLst>
          </p:cNvPr>
          <p:cNvGrpSpPr/>
          <p:nvPr/>
        </p:nvGrpSpPr>
        <p:grpSpPr>
          <a:xfrm>
            <a:off x="5999240" y="1432371"/>
            <a:ext cx="3044825" cy="2628900"/>
            <a:chOff x="5975584" y="3482429"/>
            <a:chExt cx="3044825" cy="2628900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707F5543-FE30-AA03-64AA-CD461295A521}"/>
                </a:ext>
              </a:extLst>
            </p:cNvPr>
            <p:cNvSpPr/>
            <p:nvPr/>
          </p:nvSpPr>
          <p:spPr>
            <a:xfrm>
              <a:off x="5975584" y="3482429"/>
              <a:ext cx="3044825" cy="2628900"/>
            </a:xfrm>
            <a:prstGeom prst="hexagon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E15CFB-1C9D-5E23-B4E1-EEA16F45DF33}"/>
                </a:ext>
              </a:extLst>
            </p:cNvPr>
            <p:cNvSpPr txBox="1"/>
            <p:nvPr/>
          </p:nvSpPr>
          <p:spPr>
            <a:xfrm>
              <a:off x="6266322" y="3888938"/>
              <a:ext cx="246335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</a:rPr>
                <a:t>Improve creative businesses’ access to the skills, knowledge and expertise to develop new innovative products and services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303C9D-BCC8-0E95-B307-07EB69C718CA}"/>
              </a:ext>
            </a:extLst>
          </p:cNvPr>
          <p:cNvGrpSpPr/>
          <p:nvPr/>
        </p:nvGrpSpPr>
        <p:grpSpPr>
          <a:xfrm>
            <a:off x="5998465" y="4141326"/>
            <a:ext cx="3045600" cy="2628000"/>
            <a:chOff x="8428349" y="2058675"/>
            <a:chExt cx="3045600" cy="2628000"/>
          </a:xfrm>
          <a:solidFill>
            <a:schemeClr val="accent6"/>
          </a:solidFill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04909ADE-5AF5-A7C0-CA31-8F294DA7AF59}"/>
                </a:ext>
              </a:extLst>
            </p:cNvPr>
            <p:cNvSpPr/>
            <p:nvPr/>
          </p:nvSpPr>
          <p:spPr>
            <a:xfrm>
              <a:off x="8428349" y="2058675"/>
              <a:ext cx="3045600" cy="2628000"/>
            </a:xfrm>
            <a:prstGeom prst="hexagon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E89BD3-BDE8-BF9D-A73E-6D93BE005198}"/>
                </a:ext>
              </a:extLst>
            </p:cNvPr>
            <p:cNvSpPr txBox="1"/>
            <p:nvPr/>
          </p:nvSpPr>
          <p:spPr>
            <a:xfrm>
              <a:off x="8892597" y="2710956"/>
              <a:ext cx="2117105" cy="1323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</a:rPr>
                <a:t>Address key place-based or sector issues through applied research programme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B7530D-1DCD-28C2-BD55-7447B3DC9615}"/>
              </a:ext>
            </a:extLst>
          </p:cNvPr>
          <p:cNvGrpSpPr/>
          <p:nvPr/>
        </p:nvGrpSpPr>
        <p:grpSpPr>
          <a:xfrm>
            <a:off x="8493914" y="2794074"/>
            <a:ext cx="3044825" cy="2628900"/>
            <a:chOff x="4981125" y="4634556"/>
            <a:chExt cx="3044825" cy="2628900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630B948E-783D-7D21-C7D5-579BD7F75655}"/>
                </a:ext>
              </a:extLst>
            </p:cNvPr>
            <p:cNvSpPr/>
            <p:nvPr/>
          </p:nvSpPr>
          <p:spPr>
            <a:xfrm>
              <a:off x="4981125" y="4634556"/>
              <a:ext cx="3044825" cy="2628900"/>
            </a:xfrm>
            <a:prstGeom prst="hexag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B16132-56B4-884D-D4FF-BA1D52F2B3BB}"/>
                </a:ext>
              </a:extLst>
            </p:cNvPr>
            <p:cNvSpPr txBox="1"/>
            <p:nvPr/>
          </p:nvSpPr>
          <p:spPr>
            <a:xfrm>
              <a:off x="5317753" y="5164176"/>
              <a:ext cx="237157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</a:rPr>
                <a:t>E</a:t>
              </a:r>
              <a:r>
                <a:rPr lang="en-GB" sz="1600" b="1" i="0" u="none" strike="noStrike" baseline="0">
                  <a:solidFill>
                    <a:schemeClr val="bg1"/>
                  </a:solidFill>
                </a:rPr>
                <a:t>nsure activities or approaches are working toward or will have a positive environmental or sustainable impact.</a:t>
              </a:r>
              <a:endParaRPr lang="en-GB" sz="2800" b="1" spc="-1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Hexagon 34">
            <a:extLst>
              <a:ext uri="{FF2B5EF4-FFF2-40B4-BE49-F238E27FC236}">
                <a16:creationId xmlns:a16="http://schemas.microsoft.com/office/drawing/2014/main" id="{877BB279-6E04-0173-F153-313FECA1C50A}"/>
              </a:ext>
            </a:extLst>
          </p:cNvPr>
          <p:cNvSpPr/>
          <p:nvPr/>
        </p:nvSpPr>
        <p:spPr>
          <a:xfrm>
            <a:off x="6008517" y="-1347785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10E20F08-48D1-B123-5189-006E65A75661}"/>
              </a:ext>
            </a:extLst>
          </p:cNvPr>
          <p:cNvSpPr/>
          <p:nvPr/>
        </p:nvSpPr>
        <p:spPr>
          <a:xfrm>
            <a:off x="11034478" y="-1347785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2F789EE2-9E27-82F1-8785-ED3471ABF68C}"/>
              </a:ext>
            </a:extLst>
          </p:cNvPr>
          <p:cNvSpPr/>
          <p:nvPr/>
        </p:nvSpPr>
        <p:spPr>
          <a:xfrm>
            <a:off x="11034478" y="1457124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EAB99C8-73E7-D794-3B68-0CAD4C694423}"/>
              </a:ext>
            </a:extLst>
          </p:cNvPr>
          <p:cNvSpPr/>
          <p:nvPr/>
        </p:nvSpPr>
        <p:spPr>
          <a:xfrm>
            <a:off x="11034478" y="4230000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5A01CE29-7E34-C411-952C-3CB241CB103C}"/>
              </a:ext>
            </a:extLst>
          </p:cNvPr>
          <p:cNvSpPr/>
          <p:nvPr/>
        </p:nvSpPr>
        <p:spPr>
          <a:xfrm>
            <a:off x="8493139" y="5567850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21FD0EF3-694D-E8B9-74F4-EFA0803EB593}"/>
              </a:ext>
            </a:extLst>
          </p:cNvPr>
          <p:cNvSpPr/>
          <p:nvPr/>
        </p:nvSpPr>
        <p:spPr>
          <a:xfrm>
            <a:off x="3503016" y="5525979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745A03C0-DD8D-1DAC-FB2E-C507EA9AF593}"/>
              </a:ext>
            </a:extLst>
          </p:cNvPr>
          <p:cNvSpPr/>
          <p:nvPr/>
        </p:nvSpPr>
        <p:spPr>
          <a:xfrm>
            <a:off x="977920" y="4159287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9AB276DE-C8D4-C08D-D072-396AC3B7BFE2}"/>
              </a:ext>
            </a:extLst>
          </p:cNvPr>
          <p:cNvSpPr/>
          <p:nvPr/>
        </p:nvSpPr>
        <p:spPr>
          <a:xfrm>
            <a:off x="-1554973" y="2741870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396ED22D-15DC-7859-58AA-3EB12868C85B}"/>
              </a:ext>
            </a:extLst>
          </p:cNvPr>
          <p:cNvSpPr/>
          <p:nvPr/>
        </p:nvSpPr>
        <p:spPr>
          <a:xfrm>
            <a:off x="-1523741" y="10048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EE2098A1-EF2E-EB37-33A4-AC3278A6524B}"/>
              </a:ext>
            </a:extLst>
          </p:cNvPr>
          <p:cNvSpPr/>
          <p:nvPr/>
        </p:nvSpPr>
        <p:spPr>
          <a:xfrm>
            <a:off x="1002634" y="-1347785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EDCB0661-5E26-03F6-E22D-752BE2CEB286}"/>
              </a:ext>
            </a:extLst>
          </p:cNvPr>
          <p:cNvSpPr/>
          <p:nvPr/>
        </p:nvSpPr>
        <p:spPr>
          <a:xfrm>
            <a:off x="-1612475" y="5525979"/>
            <a:ext cx="3045600" cy="2628000"/>
          </a:xfrm>
          <a:prstGeom prst="hexago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2966A5-D78D-54A8-C229-71D304AAB4B7}"/>
              </a:ext>
            </a:extLst>
          </p:cNvPr>
          <p:cNvGrpSpPr/>
          <p:nvPr/>
        </p:nvGrpSpPr>
        <p:grpSpPr>
          <a:xfrm>
            <a:off x="-77536" y="-80409"/>
            <a:ext cx="2820735" cy="1408093"/>
            <a:chOff x="-77536" y="-80409"/>
            <a:chExt cx="2820735" cy="140809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5A8D343-D7B6-919F-4EF8-62EF719A431B}"/>
                </a:ext>
              </a:extLst>
            </p:cNvPr>
            <p:cNvSpPr/>
            <p:nvPr/>
          </p:nvSpPr>
          <p:spPr>
            <a:xfrm>
              <a:off x="-77536" y="-80409"/>
              <a:ext cx="2820735" cy="1251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EDF8B2E-67D9-5204-58E5-CEDAA762C69F}"/>
                </a:ext>
              </a:extLst>
            </p:cNvPr>
            <p:cNvSpPr/>
            <p:nvPr/>
          </p:nvSpPr>
          <p:spPr>
            <a:xfrm>
              <a:off x="1359104" y="1141151"/>
              <a:ext cx="260732" cy="186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011BBCF-2E6F-07C4-4218-76525AD3094E}"/>
                </a:ext>
              </a:extLst>
            </p:cNvPr>
            <p:cNvSpPr/>
            <p:nvPr/>
          </p:nvSpPr>
          <p:spPr>
            <a:xfrm>
              <a:off x="1431566" y="1067370"/>
              <a:ext cx="260732" cy="251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305276" y="34088"/>
            <a:ext cx="290798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Cluster </a:t>
            </a:r>
          </a:p>
          <a:p>
            <a:r>
              <a:rPr lang="en-US" sz="36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E3D1661-BD57-29ED-2139-752A276A3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71" y="5790630"/>
            <a:ext cx="2603189" cy="691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29C572-4672-F0D6-A6C6-D16B1FAD4102}"/>
              </a:ext>
            </a:extLst>
          </p:cNvPr>
          <p:cNvSpPr txBox="1"/>
          <p:nvPr/>
        </p:nvSpPr>
        <p:spPr>
          <a:xfrm>
            <a:off x="3702595" y="6319672"/>
            <a:ext cx="260132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73695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485374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things you need to know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5894C07-0B03-F21D-C08E-93A54B239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641384"/>
              </p:ext>
            </p:extLst>
          </p:nvPr>
        </p:nvGraphicFramePr>
        <p:xfrm>
          <a:off x="2492153" y="1419640"/>
          <a:ext cx="7207693" cy="486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79E015-5717-969F-4597-1A9317B60ABC}"/>
              </a:ext>
            </a:extLst>
          </p:cNvPr>
          <p:cNvSpPr txBox="1"/>
          <p:nvPr/>
        </p:nvSpPr>
        <p:spPr>
          <a:xfrm>
            <a:off x="4795335" y="6446892"/>
            <a:ext cx="260132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157778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204478" y="129567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things you need to know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5DBEB2B-9846-59B7-A311-5F1CD73AED93}"/>
              </a:ext>
            </a:extLst>
          </p:cNvPr>
          <p:cNvGrpSpPr/>
          <p:nvPr/>
        </p:nvGrpSpPr>
        <p:grpSpPr>
          <a:xfrm>
            <a:off x="-3200" y="3378873"/>
            <a:ext cx="12192000" cy="1104900"/>
            <a:chOff x="-2" y="5539829"/>
            <a:chExt cx="28384500" cy="11049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3DC2ADC-92B1-0856-3C7B-409ACC7E84D6}"/>
                </a:ext>
              </a:extLst>
            </p:cNvPr>
            <p:cNvSpPr/>
            <p:nvPr/>
          </p:nvSpPr>
          <p:spPr>
            <a:xfrm>
              <a:off x="-2" y="5539829"/>
              <a:ext cx="28384500" cy="11049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5000">
                  <a:srgbClr val="ED8137"/>
                </a:gs>
                <a:gs pos="67000">
                  <a:srgbClr val="28779E"/>
                </a:gs>
                <a:gs pos="100000">
                  <a:srgbClr val="CD94E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6DCFB8-69A2-397B-0BF1-B33F06FB2CF7}"/>
                </a:ext>
              </a:extLst>
            </p:cNvPr>
            <p:cNvSpPr txBox="1"/>
            <p:nvPr/>
          </p:nvSpPr>
          <p:spPr>
            <a:xfrm>
              <a:off x="178374" y="5921695"/>
              <a:ext cx="1459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OCT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9D10756-5F51-0C56-1E25-2637F6A1EFED}"/>
                </a:ext>
              </a:extLst>
            </p:cNvPr>
            <p:cNvSpPr txBox="1"/>
            <p:nvPr/>
          </p:nvSpPr>
          <p:spPr>
            <a:xfrm>
              <a:off x="2334011" y="5911349"/>
              <a:ext cx="167695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NOV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0FE891B-E875-B56A-5F2B-FBC17E1C781D}"/>
                </a:ext>
              </a:extLst>
            </p:cNvPr>
            <p:cNvSpPr txBox="1"/>
            <p:nvPr/>
          </p:nvSpPr>
          <p:spPr>
            <a:xfrm>
              <a:off x="4517287" y="5911349"/>
              <a:ext cx="1459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DEC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BC2A280-D15B-5533-69C8-777308198BFF}"/>
                </a:ext>
              </a:extLst>
            </p:cNvPr>
            <p:cNvSpPr txBox="1"/>
            <p:nvPr/>
          </p:nvSpPr>
          <p:spPr>
            <a:xfrm>
              <a:off x="6419153" y="5769114"/>
              <a:ext cx="1690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JAN</a:t>
              </a:r>
            </a:p>
            <a:p>
              <a:pPr algn="ctr"/>
              <a:r>
                <a:rPr lang="en-GB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2026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A7568FF-7860-C7C5-209A-B782389387BC}"/>
                </a:ext>
              </a:extLst>
            </p:cNvPr>
            <p:cNvSpPr txBox="1"/>
            <p:nvPr/>
          </p:nvSpPr>
          <p:spPr>
            <a:xfrm>
              <a:off x="8822749" y="5927011"/>
              <a:ext cx="1459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FEB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9AC955-E2D5-A2A2-D166-E2C77E516B7F}"/>
                </a:ext>
              </a:extLst>
            </p:cNvPr>
            <p:cNvSpPr txBox="1"/>
            <p:nvPr/>
          </p:nvSpPr>
          <p:spPr>
            <a:xfrm>
              <a:off x="10778567" y="5927011"/>
              <a:ext cx="1690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MAR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B64C28C-86EE-2AA4-7522-1FD2DC81BA05}"/>
                </a:ext>
              </a:extLst>
            </p:cNvPr>
            <p:cNvSpPr txBox="1"/>
            <p:nvPr/>
          </p:nvSpPr>
          <p:spPr>
            <a:xfrm>
              <a:off x="12894702" y="5929913"/>
              <a:ext cx="1459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APR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5E139C-AB50-113E-6E53-1277B9E59BC7}"/>
                </a:ext>
              </a:extLst>
            </p:cNvPr>
            <p:cNvSpPr txBox="1"/>
            <p:nvPr/>
          </p:nvSpPr>
          <p:spPr>
            <a:xfrm>
              <a:off x="14804338" y="5926655"/>
              <a:ext cx="1690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MAY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B7CA422-C26C-A660-9BF8-225129C28EA1}"/>
                </a:ext>
              </a:extLst>
            </p:cNvPr>
            <p:cNvSpPr txBox="1"/>
            <p:nvPr/>
          </p:nvSpPr>
          <p:spPr>
            <a:xfrm>
              <a:off x="16899883" y="5917700"/>
              <a:ext cx="1459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JUN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0C7F4EF-91C9-AE5A-5B41-381D4778340B}"/>
                </a:ext>
              </a:extLst>
            </p:cNvPr>
            <p:cNvSpPr txBox="1"/>
            <p:nvPr/>
          </p:nvSpPr>
          <p:spPr>
            <a:xfrm>
              <a:off x="18853555" y="5907613"/>
              <a:ext cx="1459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JUL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678575A-CF12-8654-531D-DE3B95BB84B5}"/>
                </a:ext>
              </a:extLst>
            </p:cNvPr>
            <p:cNvSpPr txBox="1"/>
            <p:nvPr/>
          </p:nvSpPr>
          <p:spPr>
            <a:xfrm>
              <a:off x="20747650" y="5907257"/>
              <a:ext cx="1690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AUG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7D6669D-2F10-8037-91D4-52D701E09F53}"/>
                </a:ext>
              </a:extLst>
            </p:cNvPr>
            <p:cNvSpPr txBox="1"/>
            <p:nvPr/>
          </p:nvSpPr>
          <p:spPr>
            <a:xfrm>
              <a:off x="22673423" y="5906164"/>
              <a:ext cx="1459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SEP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A80BEF9-A938-DCDE-A873-1FBF11CA0482}"/>
                </a:ext>
              </a:extLst>
            </p:cNvPr>
            <p:cNvSpPr txBox="1"/>
            <p:nvPr/>
          </p:nvSpPr>
          <p:spPr>
            <a:xfrm>
              <a:off x="24391407" y="5905071"/>
              <a:ext cx="1459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OCT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1046B85-F14C-ED4D-2DA4-1C4C310F984E}"/>
                </a:ext>
              </a:extLst>
            </p:cNvPr>
            <p:cNvSpPr txBox="1"/>
            <p:nvPr/>
          </p:nvSpPr>
          <p:spPr>
            <a:xfrm>
              <a:off x="26147643" y="5905071"/>
              <a:ext cx="1690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NOV</a:t>
              </a:r>
            </a:p>
          </p:txBody>
        </p: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6BA8E4A-D3E2-CF60-FB6A-BC64D36B38CF}"/>
              </a:ext>
            </a:extLst>
          </p:cNvPr>
          <p:cNvCxnSpPr/>
          <p:nvPr/>
        </p:nvCxnSpPr>
        <p:spPr>
          <a:xfrm>
            <a:off x="429294" y="2795237"/>
            <a:ext cx="0" cy="49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B70408E6-A58E-36EA-9E15-8023C913F2D4}"/>
              </a:ext>
            </a:extLst>
          </p:cNvPr>
          <p:cNvSpPr txBox="1"/>
          <p:nvPr/>
        </p:nvSpPr>
        <p:spPr>
          <a:xfrm>
            <a:off x="25954" y="2118369"/>
            <a:ext cx="98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We are </a:t>
            </a:r>
          </a:p>
          <a:p>
            <a:pPr algn="ctr"/>
            <a:r>
              <a:rPr lang="en-GB"/>
              <a:t>here!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8518E488-9823-BA5A-9042-AF49E39236A5}"/>
              </a:ext>
            </a:extLst>
          </p:cNvPr>
          <p:cNvCxnSpPr/>
          <p:nvPr/>
        </p:nvCxnSpPr>
        <p:spPr>
          <a:xfrm>
            <a:off x="3146147" y="2791693"/>
            <a:ext cx="0" cy="499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A11716F-426B-EFE5-3A7F-894E7F0AA10E}"/>
              </a:ext>
            </a:extLst>
          </p:cNvPr>
          <p:cNvSpPr txBox="1"/>
          <p:nvPr/>
        </p:nvSpPr>
        <p:spPr>
          <a:xfrm>
            <a:off x="2027895" y="2145362"/>
            <a:ext cx="223651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/>
              <a:t>Outline stage opens</a:t>
            </a:r>
          </a:p>
          <a:p>
            <a:pPr algn="ctr"/>
            <a:r>
              <a:rPr lang="en-GB"/>
              <a:t>5</a:t>
            </a:r>
            <a:r>
              <a:rPr lang="en-GB" baseline="30000"/>
              <a:t>th</a:t>
            </a:r>
            <a:r>
              <a:rPr lang="en-GB"/>
              <a:t> January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7513A46-34F9-7F2E-F139-D60BD0778C60}"/>
              </a:ext>
            </a:extLst>
          </p:cNvPr>
          <p:cNvCxnSpPr>
            <a:cxnSpLocks/>
          </p:cNvCxnSpPr>
          <p:nvPr/>
        </p:nvCxnSpPr>
        <p:spPr>
          <a:xfrm flipV="1">
            <a:off x="5018647" y="4570874"/>
            <a:ext cx="0" cy="648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35303F8-088C-254B-7C46-20CAB7B93BE3}"/>
              </a:ext>
            </a:extLst>
          </p:cNvPr>
          <p:cNvSpPr txBox="1"/>
          <p:nvPr/>
        </p:nvSpPr>
        <p:spPr>
          <a:xfrm>
            <a:off x="4063201" y="5219460"/>
            <a:ext cx="1859742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Outline stage closes</a:t>
            </a:r>
          </a:p>
          <a:p>
            <a:pPr algn="ctr"/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March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E19326-A595-9430-33A0-B1D31B822F4A}"/>
              </a:ext>
            </a:extLst>
          </p:cNvPr>
          <p:cNvCxnSpPr/>
          <p:nvPr/>
        </p:nvCxnSpPr>
        <p:spPr>
          <a:xfrm>
            <a:off x="6582732" y="2829527"/>
            <a:ext cx="0" cy="499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2B38EA7-5210-3267-1512-031923B0E6D5}"/>
              </a:ext>
            </a:extLst>
          </p:cNvPr>
          <p:cNvSpPr txBox="1"/>
          <p:nvPr/>
        </p:nvSpPr>
        <p:spPr>
          <a:xfrm>
            <a:off x="5919734" y="2183196"/>
            <a:ext cx="132600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/>
              <a:t>Outcomes </a:t>
            </a:r>
          </a:p>
          <a:p>
            <a:pPr algn="ctr"/>
            <a:r>
              <a:rPr lang="en-GB"/>
              <a:t>announced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6B6FD48-BB69-1928-8180-F421FE4CF416}"/>
              </a:ext>
            </a:extLst>
          </p:cNvPr>
          <p:cNvCxnSpPr>
            <a:cxnSpLocks/>
          </p:cNvCxnSpPr>
          <p:nvPr/>
        </p:nvCxnSpPr>
        <p:spPr>
          <a:xfrm flipV="1">
            <a:off x="6921962" y="4572163"/>
            <a:ext cx="0" cy="648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FBEAD3CE-7966-11F9-800B-63FE9639023A}"/>
              </a:ext>
            </a:extLst>
          </p:cNvPr>
          <p:cNvSpPr txBox="1"/>
          <p:nvPr/>
        </p:nvSpPr>
        <p:spPr>
          <a:xfrm>
            <a:off x="6185750" y="5219460"/>
            <a:ext cx="1488559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Full call opens</a:t>
            </a:r>
          </a:p>
          <a:p>
            <a:pPr algn="ctr"/>
            <a:r>
              <a:rPr lang="en-GB"/>
              <a:t>27</a:t>
            </a:r>
            <a:r>
              <a:rPr lang="en-GB" baseline="30000"/>
              <a:t>th</a:t>
            </a:r>
            <a:r>
              <a:rPr lang="en-GB"/>
              <a:t> May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1994689-568E-D459-A306-571F5D1C370E}"/>
              </a:ext>
            </a:extLst>
          </p:cNvPr>
          <p:cNvCxnSpPr/>
          <p:nvPr/>
        </p:nvCxnSpPr>
        <p:spPr>
          <a:xfrm>
            <a:off x="8401379" y="2801813"/>
            <a:ext cx="0" cy="499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7CD931EC-FCB3-E417-613E-2E0E407D7ACE}"/>
              </a:ext>
            </a:extLst>
          </p:cNvPr>
          <p:cNvSpPr txBox="1"/>
          <p:nvPr/>
        </p:nvSpPr>
        <p:spPr>
          <a:xfrm>
            <a:off x="7852143" y="1893763"/>
            <a:ext cx="108555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/>
              <a:t>Full call </a:t>
            </a:r>
          </a:p>
          <a:p>
            <a:pPr algn="ctr"/>
            <a:r>
              <a:rPr lang="en-GB"/>
              <a:t>closes</a:t>
            </a:r>
          </a:p>
          <a:p>
            <a:pPr algn="ctr"/>
            <a:r>
              <a:rPr lang="en-GB"/>
              <a:t>22</a:t>
            </a:r>
            <a:r>
              <a:rPr lang="en-GB" baseline="30000"/>
              <a:t>nd</a:t>
            </a:r>
            <a:r>
              <a:rPr lang="en-GB"/>
              <a:t> July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FE26D22B-9961-6CE7-F5BB-D8621AFB960F}"/>
              </a:ext>
            </a:extLst>
          </p:cNvPr>
          <p:cNvCxnSpPr>
            <a:cxnSpLocks/>
          </p:cNvCxnSpPr>
          <p:nvPr/>
        </p:nvCxnSpPr>
        <p:spPr>
          <a:xfrm flipV="1">
            <a:off x="10068777" y="4570874"/>
            <a:ext cx="0" cy="648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E57DB36F-5261-9B04-1C2C-994159A338CE}"/>
              </a:ext>
            </a:extLst>
          </p:cNvPr>
          <p:cNvSpPr txBox="1"/>
          <p:nvPr/>
        </p:nvSpPr>
        <p:spPr>
          <a:xfrm>
            <a:off x="9001821" y="5219460"/>
            <a:ext cx="213391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/>
              <a:t>Assessment panel </a:t>
            </a:r>
          </a:p>
          <a:p>
            <a:pPr algn="ctr"/>
            <a:r>
              <a:rPr lang="en-GB"/>
              <a:t>and outcomes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E6498B4-8965-C7A8-DC80-7092112C43BB}"/>
              </a:ext>
            </a:extLst>
          </p:cNvPr>
          <p:cNvCxnSpPr/>
          <p:nvPr/>
        </p:nvCxnSpPr>
        <p:spPr>
          <a:xfrm>
            <a:off x="10756339" y="2829963"/>
            <a:ext cx="0" cy="499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E205C80B-B155-E238-0A2E-98964E34E192}"/>
              </a:ext>
            </a:extLst>
          </p:cNvPr>
          <p:cNvSpPr txBox="1"/>
          <p:nvPr/>
        </p:nvSpPr>
        <p:spPr>
          <a:xfrm>
            <a:off x="9805995" y="2439684"/>
            <a:ext cx="186461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/>
              <a:t>Panel interviews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0CDC6D3-EEEF-E537-B1FA-0B354AC66368}"/>
              </a:ext>
            </a:extLst>
          </p:cNvPr>
          <p:cNvCxnSpPr>
            <a:cxnSpLocks/>
          </p:cNvCxnSpPr>
          <p:nvPr/>
        </p:nvCxnSpPr>
        <p:spPr>
          <a:xfrm flipV="1">
            <a:off x="11574179" y="4572163"/>
            <a:ext cx="0" cy="136250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9699BA88-E8E7-F9F4-1D7E-EC316B75B0B5}"/>
              </a:ext>
            </a:extLst>
          </p:cNvPr>
          <p:cNvSpPr txBox="1"/>
          <p:nvPr/>
        </p:nvSpPr>
        <p:spPr>
          <a:xfrm>
            <a:off x="10700241" y="5934670"/>
            <a:ext cx="1488559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Award outcomes announced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DA0A55C-8C3F-E254-2AB0-43D1AD0FB23D}"/>
              </a:ext>
            </a:extLst>
          </p:cNvPr>
          <p:cNvCxnSpPr>
            <a:cxnSpLocks/>
            <a:stCxn id="136" idx="2"/>
          </p:cNvCxnSpPr>
          <p:nvPr/>
        </p:nvCxnSpPr>
        <p:spPr>
          <a:xfrm>
            <a:off x="5127386" y="2888515"/>
            <a:ext cx="1257479" cy="413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C8672A7-250A-A9BA-5727-D7DB481E1492}"/>
              </a:ext>
            </a:extLst>
          </p:cNvPr>
          <p:cNvSpPr txBox="1"/>
          <p:nvPr/>
        </p:nvSpPr>
        <p:spPr>
          <a:xfrm>
            <a:off x="4391766" y="1965185"/>
            <a:ext cx="1471239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Assessment panel</a:t>
            </a:r>
          </a:p>
          <a:p>
            <a:pPr algn="ctr"/>
            <a:r>
              <a:rPr lang="en-GB"/>
              <a:t>7</a:t>
            </a:r>
            <a:r>
              <a:rPr lang="en-GB" baseline="30000"/>
              <a:t>th</a:t>
            </a:r>
            <a:r>
              <a:rPr lang="en-GB"/>
              <a:t> May (tbc)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EA717-6B28-CB9D-AF3B-7961D5C478B0}"/>
              </a:ext>
            </a:extLst>
          </p:cNvPr>
          <p:cNvSpPr txBox="1"/>
          <p:nvPr/>
        </p:nvSpPr>
        <p:spPr>
          <a:xfrm>
            <a:off x="204478" y="112586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Provisional timeline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8DCAD0-E9CD-2387-F55B-4A111A339FAE}"/>
              </a:ext>
            </a:extLst>
          </p:cNvPr>
          <p:cNvSpPr/>
          <p:nvPr/>
        </p:nvSpPr>
        <p:spPr>
          <a:xfrm>
            <a:off x="9805995" y="478465"/>
            <a:ext cx="2181527" cy="141529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Awards will start in Q4 of FY 26/27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25667-8FE0-DFC6-A8EE-98728BB6546A}"/>
              </a:ext>
            </a:extLst>
          </p:cNvPr>
          <p:cNvSpPr txBox="1"/>
          <p:nvPr/>
        </p:nvSpPr>
        <p:spPr>
          <a:xfrm>
            <a:off x="5085347" y="6328152"/>
            <a:ext cx="260132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8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creative@ahrc.ukri.org</a:t>
            </a:r>
          </a:p>
        </p:txBody>
      </p:sp>
    </p:spTree>
    <p:extLst>
      <p:ext uri="{BB962C8B-B14F-4D97-AF65-F5344CB8AC3E}">
        <p14:creationId xmlns:p14="http://schemas.microsoft.com/office/powerpoint/2010/main" val="2416208186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AHRC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345B"/>
      </a:accent1>
      <a:accent2>
        <a:srgbClr val="EDB91C"/>
      </a:accent2>
      <a:accent3>
        <a:srgbClr val="FD8530"/>
      </a:accent3>
      <a:accent4>
        <a:srgbClr val="993D91"/>
      </a:accent4>
      <a:accent5>
        <a:srgbClr val="72727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master without logo">
  <a:themeElements>
    <a:clrScheme name="AHRC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345B"/>
      </a:accent1>
      <a:accent2>
        <a:srgbClr val="EDB91C"/>
      </a:accent2>
      <a:accent3>
        <a:srgbClr val="FD8530"/>
      </a:accent3>
      <a:accent4>
        <a:srgbClr val="993D91"/>
      </a:accent4>
      <a:accent5>
        <a:srgbClr val="72727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HRC colo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553e0c-eec2-4458-b891-0b81be65e987">
      <Terms xmlns="http://schemas.microsoft.com/office/infopath/2007/PartnerControls"/>
    </lcf76f155ced4ddcb4097134ff3c332f>
    <TaxCatchAll xmlns="e519aae2-2ca2-40aa-83c8-924beeadb3ed" xsi:nil="true"/>
    <_dlc_DocId xmlns="e519aae2-2ca2-40aa-83c8-924beeadb3ed">RHYR7YVK7AP7-540366678-468</_dlc_DocId>
    <_dlc_DocIdUrl xmlns="e519aae2-2ca2-40aa-83c8-924beeadb3ed">
      <Url>https://ukri.sharepoint.com/sites/AHRCClusters2/_layouts/15/DocIdRedir.aspx?ID=RHYR7YVK7AP7-540366678-468</Url>
      <Description>RHYR7YVK7AP7-540366678-468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CB9F73CEECD448AE313EBCC22411A" ma:contentTypeVersion="15" ma:contentTypeDescription="Create a new document." ma:contentTypeScope="" ma:versionID="b2989b35c29893d9c76ff59efbccf85b">
  <xsd:schema xmlns:xsd="http://www.w3.org/2001/XMLSchema" xmlns:xs="http://www.w3.org/2001/XMLSchema" xmlns:p="http://schemas.microsoft.com/office/2006/metadata/properties" xmlns:ns2="e519aae2-2ca2-40aa-83c8-924beeadb3ed" xmlns:ns3="41553e0c-eec2-4458-b891-0b81be65e987" targetNamespace="http://schemas.microsoft.com/office/2006/metadata/properties" ma:root="true" ma:fieldsID="0856dde168b61ad32c8cacf5d80590e2" ns2:_="" ns3:_="">
    <xsd:import namespace="e519aae2-2ca2-40aa-83c8-924beeadb3ed"/>
    <xsd:import namespace="41553e0c-eec2-4458-b891-0b81be65e9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9aae2-2ca2-40aa-83c8-924beeadb3e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c67eb9-6a7d-44c0-b978-97672f562abc}" ma:internalName="TaxCatchAll" ma:showField="CatchAllData" ma:web="e519aae2-2ca2-40aa-83c8-924beeadb3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53e0c-eec2-4458-b891-0b81be65e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368D77-7BDE-4319-92B1-8D217A62DC36}">
  <ds:schemaRefs>
    <ds:schemaRef ds:uri="41553e0c-eec2-4458-b891-0b81be65e987"/>
    <ds:schemaRef ds:uri="http://purl.org/dc/dcmitype/"/>
    <ds:schemaRef ds:uri="http://www.w3.org/XML/1998/namespace"/>
    <ds:schemaRef ds:uri="http://schemas.microsoft.com/office/2006/documentManagement/types"/>
    <ds:schemaRef ds:uri="e519aae2-2ca2-40aa-83c8-924beeadb3ed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20EA44-F216-4172-A6B2-E9024B882E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746CC0-AB8A-442F-BD7C-53C05F4364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50343B7-18F4-481D-87AB-DF0B5C64D1A4}">
  <ds:schemaRefs>
    <ds:schemaRef ds:uri="41553e0c-eec2-4458-b891-0b81be65e987"/>
    <ds:schemaRef ds:uri="e519aae2-2ca2-40aa-83c8-924beeadb3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643</Words>
  <Application>Microsoft Office PowerPoint</Application>
  <PresentationFormat>Widescreen</PresentationFormat>
  <Paragraphs>138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Roboto</vt:lpstr>
      <vt:lpstr>Wingdings</vt:lpstr>
      <vt:lpstr>Font and logo master</vt:lpstr>
      <vt:lpstr>Font master without logo</vt:lpstr>
      <vt:lpstr>AHRC 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further information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Andrew Fulford - AHRC UKRI</cp:lastModifiedBy>
  <cp:revision>1</cp:revision>
  <cp:lastPrinted>2019-09-26T19:40:37Z</cp:lastPrinted>
  <dcterms:created xsi:type="dcterms:W3CDTF">2019-09-17T08:04:08Z</dcterms:created>
  <dcterms:modified xsi:type="dcterms:W3CDTF">2025-11-03T15:08:21Z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0x01010095BCB9F73CEECD448AE313EBCC22411A</vt:lpwstr>
  </property>
  <property fmtid="{D5CDD505-2E9C-101B-9397-08002B2CF9AE}" pid="3" name="MediaServiceImageTags">
    <vt:lpwstr/>
  </property>
  <property fmtid="{D5CDD505-2E9C-101B-9397-08002B2CF9AE}" pid="4" name="_dlc_DocIdItemGuid">
    <vt:lpwstr>7698d402-b4c3-4994-9fe6-dfee9b7ddc2d</vt:lpwstr>
  </property>
</Properties>
</file>